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58"/>
  </p:notesMasterIdLst>
  <p:handoutMasterIdLst>
    <p:handoutMasterId r:id="rId59"/>
  </p:handoutMasterIdLst>
  <p:sldIdLst>
    <p:sldId id="274" r:id="rId3"/>
    <p:sldId id="276" r:id="rId4"/>
    <p:sldId id="428" r:id="rId5"/>
    <p:sldId id="429" r:id="rId6"/>
    <p:sldId id="430" r:id="rId7"/>
    <p:sldId id="432" r:id="rId8"/>
    <p:sldId id="433" r:id="rId9"/>
    <p:sldId id="434" r:id="rId10"/>
    <p:sldId id="435" r:id="rId11"/>
    <p:sldId id="473" r:id="rId12"/>
    <p:sldId id="491" r:id="rId13"/>
    <p:sldId id="489" r:id="rId14"/>
    <p:sldId id="490" r:id="rId15"/>
    <p:sldId id="459" r:id="rId16"/>
    <p:sldId id="461" r:id="rId17"/>
    <p:sldId id="474" r:id="rId18"/>
    <p:sldId id="455" r:id="rId19"/>
    <p:sldId id="469" r:id="rId20"/>
    <p:sldId id="470" r:id="rId21"/>
    <p:sldId id="465" r:id="rId22"/>
    <p:sldId id="466" r:id="rId23"/>
    <p:sldId id="467" r:id="rId24"/>
    <p:sldId id="468" r:id="rId25"/>
    <p:sldId id="480" r:id="rId26"/>
    <p:sldId id="458" r:id="rId27"/>
    <p:sldId id="477" r:id="rId28"/>
    <p:sldId id="481" r:id="rId29"/>
    <p:sldId id="482" r:id="rId30"/>
    <p:sldId id="483" r:id="rId31"/>
    <p:sldId id="436" r:id="rId32"/>
    <p:sldId id="437" r:id="rId33"/>
    <p:sldId id="438" r:id="rId34"/>
    <p:sldId id="439" r:id="rId35"/>
    <p:sldId id="440" r:id="rId36"/>
    <p:sldId id="441" r:id="rId37"/>
    <p:sldId id="442" r:id="rId38"/>
    <p:sldId id="443" r:id="rId39"/>
    <p:sldId id="444" r:id="rId40"/>
    <p:sldId id="445" r:id="rId41"/>
    <p:sldId id="446" r:id="rId42"/>
    <p:sldId id="447" r:id="rId43"/>
    <p:sldId id="448" r:id="rId44"/>
    <p:sldId id="449" r:id="rId45"/>
    <p:sldId id="450" r:id="rId46"/>
    <p:sldId id="451" r:id="rId47"/>
    <p:sldId id="452" r:id="rId48"/>
    <p:sldId id="475" r:id="rId49"/>
    <p:sldId id="476" r:id="rId50"/>
    <p:sldId id="471" r:id="rId51"/>
    <p:sldId id="486" r:id="rId52"/>
    <p:sldId id="484" r:id="rId53"/>
    <p:sldId id="488" r:id="rId54"/>
    <p:sldId id="427" r:id="rId55"/>
    <p:sldId id="419" r:id="rId56"/>
    <p:sldId id="420" r:id="rId5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22E"/>
    <a:srgbClr val="603A14"/>
    <a:srgbClr val="E85C0E"/>
    <a:srgbClr val="BAB398"/>
    <a:srgbClr val="ADA485"/>
    <a:srgbClr val="C6C0AA"/>
    <a:srgbClr val="663606"/>
    <a:srgbClr val="663106"/>
    <a:srgbClr val="F8DC9E"/>
    <a:srgbClr val="FBEED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21" autoAdjust="0"/>
    <p:restoredTop sz="94533" autoAdjust="0"/>
  </p:normalViewPr>
  <p:slideViewPr>
    <p:cSldViewPr>
      <p:cViewPr>
        <p:scale>
          <a:sx n="66" d="100"/>
          <a:sy n="66" d="100"/>
        </p:scale>
        <p:origin x="606" y="10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21-Apr-2015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jpeg>
</file>

<file path=ppt/media/image36.jp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21-Apr-2015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53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F7EC7F2-331E-4906-82F4-5915489C7A4A}" type="slidenum">
              <a:rPr lang="en-US"/>
              <a:pPr/>
              <a:t>24</a:t>
            </a:fld>
            <a:r>
              <a:rPr lang="en-US" dirty="0"/>
              <a:t>##</a:t>
            </a:r>
          </a:p>
        </p:txBody>
      </p:sp>
      <p:sp>
        <p:nvSpPr>
          <p:cNvPr id="544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4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06524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F7EC7F2-331E-4906-82F4-5915489C7A4A}" type="slidenum">
              <a:rPr lang="en-US"/>
              <a:pPr/>
              <a:t>29</a:t>
            </a:fld>
            <a:r>
              <a:rPr lang="en-US" dirty="0"/>
              <a:t>##</a:t>
            </a:r>
          </a:p>
        </p:txBody>
      </p:sp>
      <p:sp>
        <p:nvSpPr>
          <p:cNvPr id="544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4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23813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r>
              <a:rPr lang="en-US" dirty="0"/>
              <a:t>07/16/96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ACF989F-2540-4A1F-95BB-19F8DB837FED}" type="slidenum">
              <a:rPr lang="en-US"/>
              <a:pPr/>
              <a:t>30</a:t>
            </a:fld>
            <a:r>
              <a:rPr lang="en-US" dirty="0"/>
              <a:t>##</a:t>
            </a:r>
          </a:p>
        </p:txBody>
      </p:sp>
      <p:sp>
        <p:nvSpPr>
          <p:cNvPr id="475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5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85640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803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bg-BG" dirty="0" smtClean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78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4742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21-Apr-2015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82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21-Apr-2015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org/" TargetMode="External"/><Relationship Id="rId5" Type="http://schemas.openxmlformats.org/officeDocument/2006/relationships/image" Target="../media/image7.png"/><Relationship Id="rId10" Type="http://schemas.openxmlformats.org/officeDocument/2006/relationships/image" Target="../media/image10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ipedia.org/wiki/MIME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" TargetMode="External"/><Relationship Id="rId2" Type="http://schemas.openxmlformats.org/officeDocument/2006/relationships/hyperlink" Target="http://www.w3.org/standards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png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8.jpeg"/><Relationship Id="rId4" Type="http://schemas.openxmlformats.org/officeDocument/2006/relationships/image" Target="../media/image37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ipedia.org/wiki/HTTP_302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hyperlink" Target="http://www.softwaregroup-bg.com/" TargetMode="External"/><Relationship Id="rId18" Type="http://schemas.openxmlformats.org/officeDocument/2006/relationships/image" Target="../media/image52.png"/><Relationship Id="rId3" Type="http://schemas.openxmlformats.org/officeDocument/2006/relationships/hyperlink" Target="http://www.vivacom.bg/" TargetMode="External"/><Relationship Id="rId7" Type="http://schemas.openxmlformats.org/officeDocument/2006/relationships/hyperlink" Target="http://www.sbtech.com/" TargetMode="External"/><Relationship Id="rId12" Type="http://schemas.openxmlformats.org/officeDocument/2006/relationships/image" Target="../media/image48.png"/><Relationship Id="rId17" Type="http://schemas.openxmlformats.org/officeDocument/2006/relationships/image" Target="../media/image51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5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5.png"/><Relationship Id="rId11" Type="http://schemas.openxmlformats.org/officeDocument/2006/relationships/hyperlink" Target="http://smartit.bg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superhosting.bg/" TargetMode="External"/><Relationship Id="rId10" Type="http://schemas.openxmlformats.org/officeDocument/2006/relationships/image" Target="../media/image47.png"/><Relationship Id="rId19" Type="http://schemas.openxmlformats.org/officeDocument/2006/relationships/hyperlink" Target="https://softuni.bg/courses/web-development-basics/" TargetMode="External"/><Relationship Id="rId4" Type="http://schemas.openxmlformats.org/officeDocument/2006/relationships/image" Target="../media/image44.jpeg"/><Relationship Id="rId9" Type="http://schemas.openxmlformats.org/officeDocument/2006/relationships/hyperlink" Target="http://komfo.com/" TargetMode="External"/><Relationship Id="rId14" Type="http://schemas.openxmlformats.org/officeDocument/2006/relationships/image" Target="../media/image49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56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5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914400"/>
            <a:ext cx="7839541" cy="1087372"/>
          </a:xfrm>
        </p:spPr>
        <p:txBody>
          <a:bodyPr>
            <a:normAutofit/>
          </a:bodyPr>
          <a:lstStyle/>
          <a:p>
            <a:r>
              <a:rPr lang="en-US" dirty="0" smtClean="0"/>
              <a:t>The HTTP Protocol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2154171"/>
            <a:ext cx="7839541" cy="1351029"/>
          </a:xfrm>
        </p:spPr>
        <p:txBody>
          <a:bodyPr>
            <a:normAutofit/>
          </a:bodyPr>
          <a:lstStyle/>
          <a:p>
            <a:r>
              <a:rPr lang="en-US" dirty="0" smtClean="0"/>
              <a:t>HTTP, Requests, Responses, Forms, MIME, Caching, Redirects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4196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894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4" name="Picture 2" title="Software University Foundation">
            <a:hlinkClick r:id="rId6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1972" r="-4044" b="1048"/>
          <a:stretch/>
        </p:blipFill>
        <p:spPr bwMode="auto">
          <a:xfrm>
            <a:off x="825157" y="1727069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7927" y="4142312"/>
            <a:ext cx="2828856" cy="1885904"/>
          </a:xfrm>
          <a:prstGeom prst="rect">
            <a:avLst/>
          </a:prstGeom>
          <a:ln>
            <a:solidFill>
              <a:srgbClr val="00B0F0">
                <a:alpha val="50000"/>
              </a:srgbClr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52998" y="4142312"/>
            <a:ext cx="1397644" cy="1885904"/>
          </a:xfrm>
          <a:prstGeom prst="rect">
            <a:avLst/>
          </a:prstGeom>
        </p:spPr>
      </p:pic>
      <p:pic>
        <p:nvPicPr>
          <p:cNvPr id="2052" name="Picture 4" descr="http://a5.mzstatic.com/us/r1000/085/Purple/35/71/9d/mzi.kbilsnji.175x175-75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8412" y="4142313"/>
            <a:ext cx="2160955" cy="1924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urlencode(string)</a:t>
            </a:r>
            <a:r>
              <a:rPr lang="en-US" dirty="0" smtClean="0"/>
              <a:t> /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urldecode(string)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URL Encoding / Decoding in PHP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1" y="2068020"/>
            <a:ext cx="10515602" cy="12326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$text = "Some text / </a:t>
            </a:r>
            <a:r>
              <a:rPr lang="bg-BG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някакъв текст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urlEncodedText = 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urlencode($text)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urlEncodedText;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6612" y="3566163"/>
            <a:ext cx="10515602" cy="8525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Some+text+%2F+%D0%BD%D1%8F%D0%BA%D0%B0%D0%BA%D1%8A%D0%B2+%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D1%82%D0%B5%D0%BA%D1%81%D1%82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36612" y="4709163"/>
            <a:ext cx="10515602" cy="8525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$decodedText = 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urldecode($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urlEncodedText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</a:t>
            </a:r>
            <a:r>
              <a:rPr lang="bg-BG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decodedText;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6611" y="5852163"/>
            <a:ext cx="10515602" cy="4724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Some text / 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някакъв текст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448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2" y="4800600"/>
            <a:ext cx="10263928" cy="820600"/>
          </a:xfrm>
        </p:spPr>
        <p:txBody>
          <a:bodyPr/>
          <a:lstStyle/>
          <a:p>
            <a:r>
              <a:rPr lang="en-US" dirty="0" smtClean="0"/>
              <a:t>MIME and Media Types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2" y="5678768"/>
            <a:ext cx="10263928" cy="719034"/>
          </a:xfrm>
        </p:spPr>
        <p:txBody>
          <a:bodyPr/>
          <a:lstStyle/>
          <a:p>
            <a:r>
              <a:rPr lang="en-US" dirty="0"/>
              <a:t>Multi-Purpose Internet Mail </a:t>
            </a:r>
            <a:r>
              <a:rPr lang="en-US" dirty="0" smtClean="0"/>
              <a:t>Extensions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412" y="1219200"/>
            <a:ext cx="4214072" cy="32018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939" y="1219200"/>
            <a:ext cx="4591245" cy="3201894"/>
          </a:xfrm>
          <a:prstGeom prst="roundRect">
            <a:avLst>
              <a:gd name="adj" fmla="val 2418"/>
            </a:avLst>
          </a:prstGeom>
        </p:spPr>
      </p:pic>
    </p:spTree>
    <p:extLst>
      <p:ext uri="{BB962C8B-B14F-4D97-AF65-F5344CB8AC3E}">
        <p14:creationId xmlns:p14="http://schemas.microsoft.com/office/powerpoint/2010/main" val="3253641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35245"/>
            <a:ext cx="11804822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hlinkClick r:id="rId2"/>
              </a:rPr>
              <a:t>MIME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 smtClean="0"/>
              <a:t>== Multi-Purpose Internet Mail Extensions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Internet standard for encoding resources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Originally developed for email attachments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Used in many Internet protocols like HTTP and SMTP</a:t>
            </a:r>
          </a:p>
          <a:p>
            <a:pPr>
              <a:lnSpc>
                <a:spcPct val="100000"/>
              </a:lnSpc>
            </a:pPr>
            <a:r>
              <a:rPr lang="en-US" sz="3200" dirty="0" smtClean="0"/>
              <a:t>MIME defines several concepts</a:t>
            </a:r>
          </a:p>
          <a:p>
            <a:pPr lvl="1">
              <a:lnSpc>
                <a:spcPct val="100000"/>
              </a:lnSpc>
            </a:pP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Content-Type</a:t>
            </a:r>
            <a:r>
              <a:rPr lang="en-US" sz="3000" dirty="0" smtClean="0"/>
              <a:t>, e.g.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text/html</a:t>
            </a:r>
            <a:r>
              <a:rPr lang="en-US" sz="3000" dirty="0" smtClean="0"/>
              <a:t>,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image/gif</a:t>
            </a:r>
            <a:r>
              <a:rPr lang="en-US" sz="3000" dirty="0" smtClean="0"/>
              <a:t>,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application/pdf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Content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charset</a:t>
            </a:r>
            <a:r>
              <a:rPr lang="en-US" sz="2800" dirty="0" smtClean="0"/>
              <a:t>, e.g</a:t>
            </a:r>
            <a:r>
              <a:rPr lang="en-US" sz="2800" dirty="0"/>
              <a:t>.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utf-8</a:t>
            </a:r>
            <a:r>
              <a:rPr lang="en-US" sz="2800" dirty="0" smtClean="0"/>
              <a:t>,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ascii</a:t>
            </a:r>
            <a:r>
              <a:rPr lang="en-US" sz="2800" dirty="0" smtClean="0"/>
              <a:t>,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windows-1251</a:t>
            </a:r>
          </a:p>
          <a:p>
            <a:pPr lvl="1">
              <a:lnSpc>
                <a:spcPct val="100000"/>
              </a:lnSpc>
            </a:pP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Content-Disposition</a:t>
            </a:r>
            <a:r>
              <a:rPr lang="en-US" sz="3000" dirty="0" smtClean="0"/>
              <a:t>, e.g.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attachment;</a:t>
            </a:r>
            <a:r>
              <a:rPr lang="en-US" sz="3000" dirty="0" smtClean="0">
                <a:cs typeface="Consolas" panose="020B0609020204030204" pitchFamily="49" charset="0"/>
              </a:rPr>
              <a:t>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filename=logo.jpg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Multipart messages (multiple resources in a single document)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MIME?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692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1562100" y="1447800"/>
          <a:ext cx="8799512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9756"/>
                <a:gridCol w="4399756"/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MIME Type </a:t>
                      </a:r>
                      <a:r>
                        <a:rPr lang="en-GB" sz="2800" noProof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/ Subtype</a:t>
                      </a:r>
                      <a:endParaRPr lang="en-GB" sz="2800" noProof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Description</a:t>
                      </a:r>
                      <a:endParaRPr lang="en-GB" sz="2800" noProof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noProof="1" smtClean="0">
                          <a:effectLst/>
                        </a:rPr>
                        <a:t>application/json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JSON data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image/png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PNG image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image/gif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GIF image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text/html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HTML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text/plain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Text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text/xml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XML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video/mp4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MP4</a:t>
                      </a:r>
                      <a:r>
                        <a:rPr lang="en-GB" sz="2800" baseline="0" noProof="1" smtClean="0">
                          <a:effectLst/>
                        </a:rPr>
                        <a:t> video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application/pdf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>
                          <a:effectLst/>
                        </a:rPr>
                        <a:t>PDF document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Common MIME </a:t>
            </a:r>
            <a:r>
              <a:rPr lang="en-GB" dirty="0" smtClean="0"/>
              <a:t>Media Types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2463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83484" y="4724942"/>
            <a:ext cx="10568728" cy="820600"/>
          </a:xfrm>
        </p:spPr>
        <p:txBody>
          <a:bodyPr/>
          <a:lstStyle/>
          <a:p>
            <a:r>
              <a:rPr lang="en-US" dirty="0" smtClean="0"/>
              <a:t>How Browsers Open a Web Page?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83484" y="5605566"/>
            <a:ext cx="10568728" cy="719034"/>
          </a:xfrm>
        </p:spPr>
        <p:txBody>
          <a:bodyPr/>
          <a:lstStyle/>
          <a:p>
            <a:r>
              <a:rPr lang="en-US" dirty="0" smtClean="0"/>
              <a:t>DNS Resolve, Connect, HTTP Request, …</a:t>
            </a:r>
            <a:endParaRPr lang="en-US" dirty="0"/>
          </a:p>
        </p:txBody>
      </p:sp>
      <p:pic>
        <p:nvPicPr>
          <p:cNvPr id="5122" name="Picture 2" descr="https://www.scorchsoft.com/public/general/client-server-relationshi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634" y="1170858"/>
            <a:ext cx="7286428" cy="3157452"/>
          </a:xfrm>
          <a:prstGeom prst="roundRect">
            <a:avLst>
              <a:gd name="adj" fmla="val 195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338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3538" indent="-363538"/>
            <a:r>
              <a:rPr lang="en-US" sz="3200" dirty="0" smtClean="0"/>
              <a:t>How browsers open a URL like </a:t>
            </a:r>
            <a:r>
              <a:rPr lang="en-US" sz="3200" b="1" dirty="0" smtClean="0">
                <a:hlinkClick r:id="rId2"/>
              </a:rPr>
              <a:t>http</a:t>
            </a:r>
            <a:r>
              <a:rPr lang="en-US" sz="3200" b="1" dirty="0">
                <a:hlinkClick r:id="rId2"/>
              </a:rPr>
              <a:t>://www.w3.org/standards</a:t>
            </a:r>
            <a:r>
              <a:rPr lang="en-US" sz="3200" b="1" dirty="0" smtClean="0">
                <a:hlinkClick r:id="rId2"/>
              </a:rPr>
              <a:t>/</a:t>
            </a:r>
            <a:endParaRPr lang="en-US" sz="3200" b="1" dirty="0" smtClean="0"/>
          </a:p>
          <a:p>
            <a:pPr marL="711200" lvl="1" indent="-407988">
              <a:buFont typeface="+mj-lt"/>
              <a:buAutoNum type="arabicPeriod"/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Resolve</a:t>
            </a:r>
            <a:r>
              <a:rPr lang="en-US" sz="3000" dirty="0" smtClean="0"/>
              <a:t> the host name (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hlinkClick r:id="rId3"/>
              </a:rPr>
              <a:t>www.w3.org</a:t>
            </a:r>
            <a:r>
              <a:rPr lang="en-US" sz="3000" dirty="0" smtClean="0"/>
              <a:t>) through the DNS system</a:t>
            </a:r>
          </a:p>
          <a:p>
            <a:pPr marL="711200" lvl="1" indent="-407988">
              <a:buFont typeface="+mj-lt"/>
              <a:buAutoNum type="arabicPeriod"/>
            </a:pPr>
            <a:r>
              <a:rPr lang="en-US" sz="3000" dirty="0" smtClean="0"/>
              <a:t>Open a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TCP connection </a:t>
            </a:r>
            <a:r>
              <a:rPr lang="en-US" sz="3000" dirty="0" smtClean="0"/>
              <a:t>to the Web </a:t>
            </a:r>
            <a:r>
              <a:rPr lang="en-US" sz="3000" dirty="0"/>
              <a:t>server </a:t>
            </a:r>
            <a:r>
              <a:rPr lang="en-US" sz="3000" dirty="0" smtClean="0"/>
              <a:t>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128.30.52.37</a:t>
            </a:r>
            <a:r>
              <a:rPr lang="en-US" sz="3000" dirty="0" smtClean="0"/>
              <a:t>, port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80</a:t>
            </a:r>
            <a:r>
              <a:rPr lang="en-US" sz="3000" dirty="0" smtClean="0"/>
              <a:t>)</a:t>
            </a:r>
          </a:p>
          <a:p>
            <a:pPr marL="711200" lvl="1" indent="-407988">
              <a:buFont typeface="+mj-lt"/>
              <a:buAutoNum type="arabicPeriod"/>
            </a:pPr>
            <a:r>
              <a:rPr lang="en-US" sz="3000" dirty="0" smtClean="0"/>
              <a:t>Make a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HTTP GET </a:t>
            </a:r>
            <a:r>
              <a:rPr lang="en-US" sz="3000" dirty="0" smtClean="0"/>
              <a:t>request for the requested page: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/standards/</a:t>
            </a:r>
          </a:p>
          <a:p>
            <a:pPr marL="711200" lvl="1" indent="-407988">
              <a:buFont typeface="+mj-lt"/>
              <a:buAutoNum type="arabicPeriod"/>
            </a:pPr>
            <a:r>
              <a:rPr lang="en-US" sz="3000" dirty="0" smtClean="0"/>
              <a:t>Retrieve the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HTTP response</a:t>
            </a:r>
            <a:r>
              <a:rPr lang="en-US" sz="3000" dirty="0" smtClean="0"/>
              <a:t>, typically a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sz="3000" dirty="0" smtClean="0"/>
              <a:t> document</a:t>
            </a:r>
          </a:p>
          <a:p>
            <a:pPr marL="711200" lvl="1" indent="-407988">
              <a:buFont typeface="+mj-lt"/>
              <a:buAutoNum type="arabicPeriod"/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Parse</a:t>
            </a:r>
            <a:r>
              <a:rPr lang="en-US" sz="3000" dirty="0" smtClean="0"/>
              <a:t> the HTML and extract the related CSS, JavaScript and images</a:t>
            </a:r>
          </a:p>
          <a:p>
            <a:pPr marL="711200" lvl="1" indent="-407988">
              <a:buFont typeface="+mj-lt"/>
              <a:buAutoNum type="arabicPeriod"/>
            </a:pPr>
            <a:r>
              <a:rPr lang="en-US" sz="3000" dirty="0" smtClean="0"/>
              <a:t>Make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subsequent HTTP GET requests </a:t>
            </a:r>
            <a:r>
              <a:rPr lang="en-US" sz="3000" dirty="0" smtClean="0"/>
              <a:t>to load the CSS, JS and images</a:t>
            </a:r>
          </a:p>
          <a:p>
            <a:pPr marL="711200" lvl="1" indent="-407988">
              <a:buFont typeface="+mj-lt"/>
              <a:buAutoNum type="arabicPeriod"/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Render</a:t>
            </a:r>
            <a:r>
              <a:rPr lang="en-US" sz="3000" dirty="0" smtClean="0"/>
              <a:t> the Web page in the browser (visualize the HTML and CSS)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Opening a Web Page: Step by Step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8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162679"/>
            <a:ext cx="8938472" cy="1568497"/>
          </a:xfrm>
        </p:spPr>
        <p:txBody>
          <a:bodyPr/>
          <a:lstStyle/>
          <a:p>
            <a:r>
              <a:rPr lang="en-US" dirty="0" smtClean="0"/>
              <a:t>Opening a Web Page through the Console with Telnet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887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483" y="948176"/>
            <a:ext cx="7215930" cy="291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1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en-US" dirty="0" smtClean="0"/>
              <a:t>HTML Forms and HTTP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GET, POST, Action, </a:t>
            </a:r>
            <a:r>
              <a:rPr lang="en-US" dirty="0" err="1" smtClean="0"/>
              <a:t>Enc</a:t>
            </a:r>
            <a:r>
              <a:rPr lang="en-US" dirty="0" smtClean="0"/>
              <a:t>-Type, …</a:t>
            </a:r>
            <a:endParaRPr lang="en-US" dirty="0"/>
          </a:p>
        </p:txBody>
      </p:sp>
      <p:pic>
        <p:nvPicPr>
          <p:cNvPr id="6146" name="Picture 2" descr="http://www.vanseodesign.com/blog/wp-content/uploads/2011/11/html5-form-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012" y="1226574"/>
            <a:ext cx="3800476" cy="326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186" y="1226574"/>
            <a:ext cx="4962997" cy="326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83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URL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query string </a:t>
            </a:r>
            <a:r>
              <a:rPr lang="en-US" dirty="0" smtClean="0"/>
              <a:t>holds the HTTP request parameters</a:t>
            </a:r>
          </a:p>
          <a:p>
            <a:pPr lvl="1"/>
            <a:r>
              <a:rPr lang="en-US" dirty="0" smtClean="0"/>
              <a:t>Typically used in GET requests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  <a:cs typeface="Consolas" pitchFamily="49" charset="0"/>
              </a:rPr>
              <a:t>The URL Query String</a:t>
            </a:r>
            <a:endParaRPr lang="en-US" dirty="0">
              <a:latin typeface="+mn-lt"/>
              <a:cs typeface="Consolas" pitchFamily="49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981" y="2944671"/>
            <a:ext cx="10183940" cy="2869594"/>
          </a:xfrm>
          <a:prstGeom prst="roundRect">
            <a:avLst>
              <a:gd name="adj" fmla="val 1960"/>
            </a:avLst>
          </a:prstGeom>
        </p:spPr>
      </p:pic>
    </p:spTree>
    <p:extLst>
      <p:ext uri="{BB962C8B-B14F-4D97-AF65-F5344CB8AC3E}">
        <p14:creationId xmlns:p14="http://schemas.microsoft.com/office/powerpoint/2010/main" val="281751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String in PHP</a:t>
            </a:r>
            <a:endParaRPr lang="bg-BG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A </a:t>
            </a:r>
            <a:r>
              <a:rPr lang="en-US" dirty="0"/>
              <a:t>query string is </a:t>
            </a:r>
            <a:r>
              <a:rPr lang="en-US" dirty="0" smtClean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part of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following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question mark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</a:t>
            </a:r>
            <a:r>
              <a:rPr lang="en-US" dirty="0"/>
              <a:t> 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Commonly used in searches and dynamic pages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Accessed in PHP through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$_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SERVER['QUERY_STRING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']</a:t>
            </a:r>
            <a:endParaRPr lang="en-US" dirty="0"/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783824" y="3505200"/>
            <a:ext cx="10621178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6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400" noProof="1"/>
              <a:t>&lt;form&gt;</a:t>
            </a:r>
          </a:p>
          <a:p>
            <a:r>
              <a:rPr lang="en-US" sz="2400" noProof="1" smtClean="0"/>
              <a:t>  </a:t>
            </a:r>
            <a:r>
              <a:rPr lang="en-US" sz="2400" noProof="1"/>
              <a:t>&lt;input type="text" name="firstName" /&gt;</a:t>
            </a:r>
          </a:p>
          <a:p>
            <a:r>
              <a:rPr lang="en-US" sz="2400" noProof="1" smtClean="0"/>
              <a:t>  &lt;</a:t>
            </a:r>
            <a:r>
              <a:rPr lang="en-US" sz="2400" noProof="1"/>
              <a:t>input type="submit" /&gt;</a:t>
            </a:r>
          </a:p>
          <a:p>
            <a:r>
              <a:rPr lang="en-US" sz="2400" noProof="1"/>
              <a:t>&lt;/form&gt;</a:t>
            </a:r>
          </a:p>
          <a:p>
            <a:r>
              <a:rPr lang="en-US" sz="2400" noProof="1"/>
              <a:t>&lt;?php</a:t>
            </a:r>
          </a:p>
          <a:p>
            <a:r>
              <a:rPr lang="en-US" sz="2400" noProof="1" smtClean="0"/>
              <a:t>  echo </a:t>
            </a:r>
            <a:r>
              <a:rPr lang="en-US" sz="2400" noProof="1"/>
              <a:t>$_SERVER['QUERY_STRING'];</a:t>
            </a:r>
          </a:p>
          <a:p>
            <a:r>
              <a:rPr lang="en-US" sz="2400" noProof="1"/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261379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HTTP Overview, HTML Forms</a:t>
            </a:r>
            <a:r>
              <a:rPr lang="en-US" dirty="0"/>
              <a:t>, GET, POST, </a:t>
            </a:r>
            <a:r>
              <a:rPr lang="en-US" dirty="0" smtClean="0"/>
              <a:t>Action</a:t>
            </a:r>
          </a:p>
          <a:p>
            <a:pPr marL="623888" lvl="1" indent="-361950">
              <a:lnSpc>
                <a:spcPts val="4000"/>
              </a:lnSpc>
            </a:pPr>
            <a:r>
              <a:rPr lang="en-US" dirty="0" smtClean="0"/>
              <a:t>WWW, URL, Web Servers, Web Browsers</a:t>
            </a:r>
          </a:p>
          <a:p>
            <a:pPr marL="623888" lvl="1" indent="-361950">
              <a:lnSpc>
                <a:spcPts val="4000"/>
              </a:lnSpc>
            </a:pPr>
            <a:r>
              <a:rPr lang="en-US" dirty="0" smtClean="0"/>
              <a:t>MIME </a:t>
            </a:r>
            <a:r>
              <a:rPr lang="en-US" dirty="0" smtClean="0"/>
              <a:t>and </a:t>
            </a:r>
            <a:r>
              <a:rPr lang="en-US" dirty="0" smtClean="0"/>
              <a:t>Media Types</a:t>
            </a:r>
            <a:endParaRPr lang="en-US" dirty="0"/>
          </a:p>
          <a:p>
            <a:pPr marL="623888" lvl="1" indent="-361950">
              <a:lnSpc>
                <a:spcPts val="4000"/>
              </a:lnSpc>
            </a:pPr>
            <a:r>
              <a:rPr lang="en-US" dirty="0" smtClean="0"/>
              <a:t>HTML Forms, GET, POST and Encryption Types</a:t>
            </a:r>
            <a:endParaRPr lang="en-US" dirty="0"/>
          </a:p>
          <a:p>
            <a:pPr marL="623888" lvl="1" indent="-361950">
              <a:lnSpc>
                <a:spcPts val="4000"/>
              </a:lnSpc>
            </a:pPr>
            <a:r>
              <a:rPr lang="en-US" dirty="0"/>
              <a:t>HTTP Requests, </a:t>
            </a:r>
            <a:r>
              <a:rPr lang="en-US" dirty="0" smtClean="0"/>
              <a:t>Headers</a:t>
            </a:r>
            <a:r>
              <a:rPr lang="en-US" dirty="0"/>
              <a:t>, </a:t>
            </a:r>
            <a:r>
              <a:rPr lang="en-US" dirty="0" smtClean="0"/>
              <a:t>Responses</a:t>
            </a:r>
            <a:r>
              <a:rPr lang="en-US" dirty="0"/>
              <a:t>, Response Codes</a:t>
            </a:r>
          </a:p>
          <a:p>
            <a:pPr marL="623888" lvl="1" indent="-361950">
              <a:lnSpc>
                <a:spcPts val="4000"/>
              </a:lnSpc>
            </a:pPr>
            <a:r>
              <a:rPr lang="en-US" dirty="0" smtClean="0"/>
              <a:t>Caching</a:t>
            </a:r>
            <a:r>
              <a:rPr lang="en-US" dirty="0"/>
              <a:t>: cache-control, </a:t>
            </a:r>
            <a:r>
              <a:rPr lang="en-US" noProof="1" smtClean="0"/>
              <a:t>ETag</a:t>
            </a:r>
            <a:r>
              <a:rPr lang="en-US" dirty="0" smtClean="0"/>
              <a:t>, ...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Uploading Files through </a:t>
            </a:r>
            <a:r>
              <a:rPr lang="en-US" dirty="0" smtClean="0"/>
              <a:t>HTTP POST</a:t>
            </a:r>
            <a:endParaRPr lang="en-US" dirty="0" smtClean="0"/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Downloading Files: Content-Type and Content-Disposition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7823" y="1600200"/>
            <a:ext cx="1995389" cy="1995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6812" y="4015543"/>
            <a:ext cx="1295400" cy="168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номер на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Vani" panose="020B0502040204020203" pitchFamily="34" charset="0"/>
              </a:rPr>
              <a:t>HTTP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cs typeface="Vani" panose="020B0502040204020203" pitchFamily="34" charset="0"/>
              </a:rPr>
              <a:t>GET</a:t>
            </a:r>
          </a:p>
          <a:p>
            <a:pPr lvl="1"/>
            <a:r>
              <a:rPr lang="en-US" dirty="0"/>
              <a:t>Retrieves data </a:t>
            </a:r>
            <a:r>
              <a:rPr lang="en-US" dirty="0" smtClean="0"/>
              <a:t>from </a:t>
            </a:r>
            <a:r>
              <a:rPr lang="en-US" dirty="0"/>
              <a:t>the </a:t>
            </a:r>
            <a:r>
              <a:rPr lang="en-US" dirty="0" smtClean="0"/>
              <a:t>client HTTP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request URL</a:t>
            </a:r>
          </a:p>
          <a:p>
            <a:r>
              <a:rPr lang="en-US" dirty="0" smtClean="0">
                <a:cs typeface="Vani" panose="020B0502040204020203" pitchFamily="34" charset="0"/>
              </a:rPr>
              <a:t>In PHP the form data accessed through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$_GET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Vani" panose="020B0502040204020203" pitchFamily="34" charset="0"/>
              </a:rPr>
              <a:t>['variable']</a:t>
            </a:r>
            <a:endParaRPr lang="en-US" dirty="0" smtClean="0">
              <a:cs typeface="Vani" panose="020B0502040204020203" pitchFamily="34" charset="0"/>
            </a:endParaRPr>
          </a:p>
          <a:p>
            <a:r>
              <a:rPr lang="en-US" dirty="0"/>
              <a:t>The data sent by GET method can be accessed </a:t>
            </a:r>
            <a:r>
              <a:rPr lang="en-US" dirty="0" smtClean="0"/>
              <a:t>through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$_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SERVER['QUERY_STRING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']</a:t>
            </a:r>
            <a:endParaRPr lang="bg-BG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Заглавие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Request Method</a:t>
            </a:r>
            <a:endParaRPr lang="bg-BG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8207" y="4644135"/>
            <a:ext cx="10456785" cy="1643527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800" noProof="1" smtClean="0"/>
              <a:t>&lt;form method="get" action="index.php"&gt;</a:t>
            </a:r>
          </a:p>
          <a:p>
            <a:r>
              <a:rPr lang="en-US" sz="2800" noProof="1" smtClean="0"/>
              <a:t>     …</a:t>
            </a:r>
          </a:p>
          <a:p>
            <a:r>
              <a:rPr lang="en-US" sz="2800" noProof="1" smtClean="0"/>
              <a:t>&lt;/form&gt;</a:t>
            </a:r>
            <a:endParaRPr lang="en-US" sz="2800" noProof="1"/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842" y="4464115"/>
            <a:ext cx="1471544" cy="1573161"/>
          </a:xfrm>
          <a:prstGeom prst="roundRect">
            <a:avLst>
              <a:gd name="adj" fmla="val 6347"/>
            </a:avLst>
          </a:prstGeom>
        </p:spPr>
      </p:pic>
    </p:spTree>
    <p:extLst>
      <p:ext uri="{BB962C8B-B14F-4D97-AF65-F5344CB8AC3E}">
        <p14:creationId xmlns:p14="http://schemas.microsoft.com/office/powerpoint/2010/main" val="1622908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номер на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Заглавие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Request Method – Example</a:t>
            </a:r>
            <a:endParaRPr lang="bg-BG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98167" y="1259585"/>
            <a:ext cx="11176866" cy="186204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300" noProof="1"/>
              <a:t>&lt;form </a:t>
            </a:r>
            <a:r>
              <a:rPr lang="en-US" sz="2300" noProof="1" smtClean="0"/>
              <a:t>method="get"&gt;</a:t>
            </a:r>
            <a:endParaRPr lang="en-US" sz="2300" noProof="1"/>
          </a:p>
          <a:p>
            <a:pPr>
              <a:lnSpc>
                <a:spcPct val="100000"/>
              </a:lnSpc>
            </a:pPr>
            <a:r>
              <a:rPr lang="en-US" sz="2300" noProof="1"/>
              <a:t>    Name: &lt;input type="text" name="name" /&gt;</a:t>
            </a:r>
          </a:p>
          <a:p>
            <a:pPr>
              <a:lnSpc>
                <a:spcPct val="100000"/>
              </a:lnSpc>
            </a:pPr>
            <a:r>
              <a:rPr lang="en-US" sz="2300" noProof="1"/>
              <a:t>    Age: &lt;input type="text" name="age" /&gt;</a:t>
            </a:r>
          </a:p>
          <a:p>
            <a:pPr>
              <a:lnSpc>
                <a:spcPct val="100000"/>
              </a:lnSpc>
            </a:pPr>
            <a:r>
              <a:rPr lang="en-US" sz="2300" noProof="1"/>
              <a:t>    &lt;input type="submit" /&gt;</a:t>
            </a:r>
          </a:p>
          <a:p>
            <a:pPr>
              <a:lnSpc>
                <a:spcPct val="100000"/>
              </a:lnSpc>
            </a:pPr>
            <a:r>
              <a:rPr lang="en-US" sz="2300" noProof="1"/>
              <a:t>&lt;/form&gt;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498167" y="3586659"/>
            <a:ext cx="11176866" cy="2569934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300" noProof="1"/>
              <a:t>&lt;?php</a:t>
            </a:r>
          </a:p>
          <a:p>
            <a:r>
              <a:rPr lang="en-US" sz="2300" noProof="1"/>
              <a:t>// Check the keys "name" or "age" exist</a:t>
            </a:r>
          </a:p>
          <a:p>
            <a:r>
              <a:rPr lang="en-US" sz="2300" noProof="1"/>
              <a:t>if (isset($_GET["name"]) || isset($_GET["age"])) {</a:t>
            </a:r>
          </a:p>
          <a:p>
            <a:r>
              <a:rPr lang="en-US" sz="2300" noProof="1"/>
              <a:t>    echo "Welcome " . </a:t>
            </a:r>
            <a:r>
              <a:rPr lang="en-US" sz="2300" noProof="1" smtClean="0"/>
              <a:t>htmlspecialchars($_</a:t>
            </a:r>
            <a:r>
              <a:rPr lang="en-US" sz="2300" noProof="1"/>
              <a:t>GET['name']) . ". &lt;br /&gt;";</a:t>
            </a:r>
          </a:p>
          <a:p>
            <a:r>
              <a:rPr lang="en-US" sz="2300" noProof="1"/>
              <a:t>    echo "You are " . </a:t>
            </a:r>
            <a:r>
              <a:rPr lang="en-US" sz="2300" noProof="1" smtClean="0"/>
              <a:t>htmlspecialchars($_</a:t>
            </a:r>
            <a:r>
              <a:rPr lang="en-US" sz="2300" noProof="1"/>
              <a:t>GET['age']). " years old.";</a:t>
            </a:r>
          </a:p>
          <a:p>
            <a:r>
              <a:rPr lang="en-US" sz="2300" noProof="1" smtClean="0"/>
              <a:t>}</a:t>
            </a:r>
            <a:endParaRPr lang="en-US" sz="2300" noProof="1"/>
          </a:p>
          <a:p>
            <a:r>
              <a:rPr lang="en-US" sz="2300" noProof="1"/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420706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номер на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POST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method </a:t>
            </a:r>
            <a:r>
              <a:rPr lang="en-US" dirty="0" smtClean="0"/>
              <a:t>transfers data in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HTTP body</a:t>
            </a:r>
          </a:p>
          <a:p>
            <a:pPr lvl="1"/>
            <a:r>
              <a:rPr lang="en-US" dirty="0" smtClean="0"/>
              <a:t>Not appended to </a:t>
            </a:r>
            <a:r>
              <a:rPr lang="en-US" dirty="0"/>
              <a:t>the query </a:t>
            </a:r>
            <a:r>
              <a:rPr lang="en-US" dirty="0" smtClean="0"/>
              <a:t>string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>
                <a:cs typeface="Vani" panose="020B0502040204020203" pitchFamily="34" charset="0"/>
              </a:rPr>
              <a:t>The posted data </a:t>
            </a:r>
            <a:r>
              <a:rPr lang="en-US" dirty="0">
                <a:cs typeface="Vani" panose="020B0502040204020203" pitchFamily="34" charset="0"/>
              </a:rPr>
              <a:t>is stored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$_POST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dirty="0">
                <a:cs typeface="Vani" panose="020B0502040204020203" pitchFamily="34" charset="0"/>
              </a:rPr>
              <a:t>associative array</a:t>
            </a:r>
          </a:p>
          <a:p>
            <a:pPr lvl="1"/>
            <a:r>
              <a:rPr lang="en-US" dirty="0" smtClean="0"/>
              <a:t>Using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htps://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you can protect your posted data with SSL</a:t>
            </a:r>
          </a:p>
          <a:p>
            <a:r>
              <a:rPr lang="en-US" dirty="0" smtClean="0"/>
              <a:t>POST can send </a:t>
            </a:r>
            <a:r>
              <a:rPr lang="en-US" dirty="0"/>
              <a:t>text and binary </a:t>
            </a:r>
            <a:r>
              <a:rPr lang="en-US" dirty="0" smtClean="0"/>
              <a:t>data, e.g. upload files</a:t>
            </a:r>
          </a:p>
        </p:txBody>
      </p:sp>
      <p:sp>
        <p:nvSpPr>
          <p:cNvPr id="4" name="Заглавие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Request Method</a:t>
            </a:r>
            <a:endParaRPr lang="bg-BG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858207" y="4710798"/>
            <a:ext cx="10456785" cy="1643527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800" noProof="1" smtClean="0"/>
              <a:t>&lt;form method="post" action="index.php"&gt;</a:t>
            </a:r>
          </a:p>
          <a:p>
            <a:r>
              <a:rPr lang="en-US" sz="2800" noProof="1" smtClean="0"/>
              <a:t>     …</a:t>
            </a:r>
          </a:p>
          <a:p>
            <a:r>
              <a:rPr lang="en-US" sz="2800" noProof="1" smtClean="0"/>
              <a:t>&lt;/form&gt;</a:t>
            </a:r>
            <a:endParaRPr lang="en-US" sz="2800" noProof="1"/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9837" y="4490710"/>
            <a:ext cx="1593585" cy="1593585"/>
          </a:xfrm>
          <a:prstGeom prst="roundRect">
            <a:avLst>
              <a:gd name="adj" fmla="val 10480"/>
            </a:avLst>
          </a:prstGeom>
        </p:spPr>
      </p:pic>
    </p:spTree>
    <p:extLst>
      <p:ext uri="{BB962C8B-B14F-4D97-AF65-F5344CB8AC3E}">
        <p14:creationId xmlns:p14="http://schemas.microsoft.com/office/powerpoint/2010/main" val="210718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номер на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Заглавие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Request </a:t>
            </a:r>
            <a:r>
              <a:rPr lang="en-US" dirty="0"/>
              <a:t>Method – Example</a:t>
            </a:r>
            <a:endParaRPr lang="bg-BG" dirty="0"/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408158" y="1259585"/>
            <a:ext cx="11356884" cy="186204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300" noProof="1"/>
              <a:t>&lt;form </a:t>
            </a:r>
            <a:r>
              <a:rPr lang="en-US" sz="2300" noProof="1" smtClean="0"/>
              <a:t>method="post"&gt;</a:t>
            </a:r>
            <a:endParaRPr lang="en-US" sz="2300" noProof="1"/>
          </a:p>
          <a:p>
            <a:pPr>
              <a:lnSpc>
                <a:spcPct val="100000"/>
              </a:lnSpc>
            </a:pPr>
            <a:r>
              <a:rPr lang="en-US" sz="2300" noProof="1"/>
              <a:t>    Name: &lt;input type="text" name="name" /&gt;</a:t>
            </a:r>
          </a:p>
          <a:p>
            <a:pPr>
              <a:lnSpc>
                <a:spcPct val="100000"/>
              </a:lnSpc>
            </a:pPr>
            <a:r>
              <a:rPr lang="en-US" sz="2300" noProof="1"/>
              <a:t>    Age: &lt;input type="text" name="age" /&gt;</a:t>
            </a:r>
          </a:p>
          <a:p>
            <a:pPr>
              <a:lnSpc>
                <a:spcPct val="100000"/>
              </a:lnSpc>
            </a:pPr>
            <a:r>
              <a:rPr lang="en-US" sz="2300" noProof="1"/>
              <a:t>    &lt;input type="submit" /&gt;</a:t>
            </a:r>
          </a:p>
          <a:p>
            <a:pPr>
              <a:lnSpc>
                <a:spcPct val="100000"/>
              </a:lnSpc>
            </a:pPr>
            <a:r>
              <a:rPr lang="en-US" sz="2300" noProof="1"/>
              <a:t>&lt;/form&gt;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408158" y="3586659"/>
            <a:ext cx="11356884" cy="2569934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300" noProof="1"/>
              <a:t>&lt;?php</a:t>
            </a:r>
          </a:p>
          <a:p>
            <a:r>
              <a:rPr lang="en-US" sz="2300" noProof="1"/>
              <a:t>// Check the keys "name" or "age" exist</a:t>
            </a:r>
          </a:p>
          <a:p>
            <a:r>
              <a:rPr lang="en-US" sz="2300" noProof="1"/>
              <a:t>if (isset</a:t>
            </a:r>
            <a:r>
              <a:rPr lang="en-US" sz="2300" noProof="1" smtClean="0"/>
              <a:t>($_POST["</a:t>
            </a:r>
            <a:r>
              <a:rPr lang="en-US" sz="2300" noProof="1"/>
              <a:t>name"]) || isset</a:t>
            </a:r>
            <a:r>
              <a:rPr lang="en-US" sz="2300" noProof="1" smtClean="0"/>
              <a:t>($_POST["</a:t>
            </a:r>
            <a:r>
              <a:rPr lang="en-US" sz="2300" noProof="1"/>
              <a:t>age"])) {</a:t>
            </a:r>
          </a:p>
          <a:p>
            <a:r>
              <a:rPr lang="en-US" sz="2300" noProof="1"/>
              <a:t>  </a:t>
            </a:r>
            <a:r>
              <a:rPr lang="en-US" sz="2300" noProof="1" smtClean="0"/>
              <a:t>  echo </a:t>
            </a:r>
            <a:r>
              <a:rPr lang="en-US" sz="2300" noProof="1"/>
              <a:t>"Welcome " . </a:t>
            </a:r>
            <a:r>
              <a:rPr lang="en-US" sz="2300" noProof="1" smtClean="0"/>
              <a:t>htmlspecialchars($_POST[</a:t>
            </a:r>
            <a:r>
              <a:rPr lang="en-US" sz="2300" noProof="1"/>
              <a:t>'name']) . ". &lt;br /&gt;";</a:t>
            </a:r>
          </a:p>
          <a:p>
            <a:r>
              <a:rPr lang="en-US" sz="2300" noProof="1"/>
              <a:t>  </a:t>
            </a:r>
            <a:r>
              <a:rPr lang="en-US" sz="2300" noProof="1" smtClean="0"/>
              <a:t>  echo </a:t>
            </a:r>
            <a:r>
              <a:rPr lang="en-US" sz="2300" noProof="1"/>
              <a:t>"You are " . </a:t>
            </a:r>
            <a:r>
              <a:rPr lang="en-US" sz="2300" noProof="1" smtClean="0"/>
              <a:t>htmlspecialchars($_POST[</a:t>
            </a:r>
            <a:r>
              <a:rPr lang="en-US" sz="2300" noProof="1"/>
              <a:t>'age']). " years old.";</a:t>
            </a:r>
          </a:p>
          <a:p>
            <a:r>
              <a:rPr lang="en-US" sz="2300" noProof="1" smtClean="0"/>
              <a:t>}</a:t>
            </a:r>
            <a:endParaRPr lang="en-US" sz="2300" noProof="1"/>
          </a:p>
          <a:p>
            <a:r>
              <a:rPr lang="en-US" sz="2300" noProof="1"/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3762526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370014" y="1295400"/>
            <a:ext cx="9448798" cy="9037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HTML Forms: GET vs. POST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624444" y="2278927"/>
            <a:ext cx="8938472" cy="692873"/>
          </a:xfrm>
        </p:spPr>
        <p:txBody>
          <a:bodyPr/>
          <a:lstStyle/>
          <a:p>
            <a:r>
              <a:rPr lang="en-US" dirty="0" smtClean="0"/>
              <a:t>Live Demo</a:t>
            </a:r>
          </a:p>
        </p:txBody>
      </p:sp>
      <p:pic>
        <p:nvPicPr>
          <p:cNvPr id="6" name="Picture 2" descr="http://www.vanseodesign.com/blog/wp-content/uploads/2011/11/html5-form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4412" y="3505200"/>
            <a:ext cx="3057524" cy="2630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212" y="3505200"/>
            <a:ext cx="3992785" cy="263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81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HTML forms can be submitted in two formats: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application/x-www-form-urlencoded</a:t>
            </a:r>
          </a:p>
          <a:p>
            <a:pPr lvl="2"/>
            <a:r>
              <a:rPr lang="en-US" dirty="0" smtClean="0"/>
              <a:t>Form fields are encoded like a URL query string, e.g.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lang=en&amp;p=12</a:t>
            </a:r>
          </a:p>
          <a:p>
            <a:pPr lvl="2"/>
            <a:r>
              <a:rPr lang="en-US" dirty="0" smtClean="0"/>
              <a:t>File uploads are not supported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multipart/form-data</a:t>
            </a:r>
          </a:p>
          <a:p>
            <a:pPr lvl="2"/>
            <a:r>
              <a:rPr lang="en-US" dirty="0" smtClean="0"/>
              <a:t>Each form fields is posted with headers + name + value</a:t>
            </a:r>
          </a:p>
          <a:p>
            <a:pPr lvl="2"/>
            <a:r>
              <a:rPr lang="en-US" dirty="0" smtClean="0"/>
              <a:t>A special boundary identifier is used to separate between fields</a:t>
            </a:r>
          </a:p>
          <a:p>
            <a:pPr lvl="2"/>
            <a:r>
              <a:rPr lang="en-US" dirty="0" smtClean="0"/>
              <a:t>Supports file upload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 Encryption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85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URL Encoded Form Data – Example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06788" y="1447800"/>
            <a:ext cx="10959624" cy="2015936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500" noProof="1"/>
              <a:t>&lt;form </a:t>
            </a:r>
            <a:r>
              <a:rPr lang="en-US" sz="2500" noProof="1" smtClean="0"/>
              <a:t>method="post" action="/index.php"&gt;</a:t>
            </a:r>
            <a:endParaRPr lang="en-US" sz="2500" noProof="1"/>
          </a:p>
          <a:p>
            <a:pPr>
              <a:lnSpc>
                <a:spcPct val="100000"/>
              </a:lnSpc>
            </a:pPr>
            <a:r>
              <a:rPr lang="en-US" sz="2500" noProof="1" smtClean="0"/>
              <a:t>  </a:t>
            </a:r>
            <a:r>
              <a:rPr lang="en-US" sz="2500" noProof="1"/>
              <a:t>Name: &lt;input type="text" name="name" </a:t>
            </a:r>
            <a:r>
              <a:rPr lang="en-US" sz="2500" noProof="1" smtClean="0"/>
              <a:t>value="Maria Smith" /&gt;</a:t>
            </a:r>
            <a:endParaRPr lang="en-US" sz="2500" noProof="1"/>
          </a:p>
          <a:p>
            <a:pPr>
              <a:lnSpc>
                <a:spcPct val="100000"/>
              </a:lnSpc>
            </a:pPr>
            <a:r>
              <a:rPr lang="en-US" sz="2500" noProof="1" smtClean="0"/>
              <a:t>  &lt;br/&gt;Age</a:t>
            </a:r>
            <a:r>
              <a:rPr lang="en-US" sz="2500" noProof="1"/>
              <a:t>: &lt;input type="text" name="age</a:t>
            </a:r>
            <a:r>
              <a:rPr lang="en-US" sz="2500" noProof="1" smtClean="0"/>
              <a:t>" value="19" /&gt;&lt;br/&gt;</a:t>
            </a:r>
            <a:endParaRPr lang="en-US" sz="2500" noProof="1"/>
          </a:p>
          <a:p>
            <a:pPr>
              <a:lnSpc>
                <a:spcPct val="100000"/>
              </a:lnSpc>
            </a:pPr>
            <a:r>
              <a:rPr lang="en-US" sz="2500" noProof="1" smtClean="0"/>
              <a:t>  </a:t>
            </a:r>
            <a:r>
              <a:rPr lang="en-US" sz="2500" noProof="1"/>
              <a:t>&lt;input type="submit" /&gt;</a:t>
            </a:r>
          </a:p>
          <a:p>
            <a:pPr>
              <a:lnSpc>
                <a:spcPct val="100000"/>
              </a:lnSpc>
            </a:pPr>
            <a:r>
              <a:rPr lang="en-US" sz="2500" noProof="1"/>
              <a:t>&lt;/form&gt;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606788" y="4276008"/>
            <a:ext cx="10959624" cy="2015936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500" noProof="1" smtClean="0"/>
              <a:t>POST /index.php HTTP/1.1</a:t>
            </a:r>
          </a:p>
          <a:p>
            <a:r>
              <a:rPr lang="en-US" sz="2500" noProof="1" smtClean="0"/>
              <a:t>Host</a:t>
            </a:r>
            <a:r>
              <a:rPr lang="en-US" sz="2500" noProof="1"/>
              <a:t>: localhost:5555</a:t>
            </a:r>
          </a:p>
          <a:p>
            <a:r>
              <a:rPr lang="en-US" sz="2500" noProof="1"/>
              <a:t>Content-Type</a:t>
            </a:r>
            <a:r>
              <a:rPr lang="en-US" sz="2500" noProof="1" smtClean="0"/>
              <a:t>: </a:t>
            </a:r>
            <a:r>
              <a:rPr lang="en-US" sz="2500" noProof="1" smtClean="0">
                <a:solidFill>
                  <a:schemeClr val="tx2">
                    <a:lumMod val="75000"/>
                  </a:schemeClr>
                </a:solidFill>
              </a:rPr>
              <a:t>application/x-www-form-urlencoded</a:t>
            </a:r>
            <a:endParaRPr lang="en-US" sz="2500" noProof="1">
              <a:solidFill>
                <a:schemeClr val="tx2">
                  <a:lumMod val="75000"/>
                </a:schemeClr>
              </a:solidFill>
            </a:endParaRPr>
          </a:p>
          <a:p>
            <a:endParaRPr lang="en-US" sz="2500" noProof="1" smtClean="0"/>
          </a:p>
          <a:p>
            <a:r>
              <a:rPr lang="en-US" sz="2500" noProof="1" smtClean="0"/>
              <a:t>name=</a:t>
            </a:r>
            <a:r>
              <a:rPr lang="en-US" sz="2500" noProof="1" smtClean="0">
                <a:solidFill>
                  <a:schemeClr val="tx2">
                    <a:lumMod val="75000"/>
                  </a:schemeClr>
                </a:solidFill>
              </a:rPr>
              <a:t>Maria+Smith</a:t>
            </a:r>
            <a:r>
              <a:rPr lang="en-US" sz="2500" noProof="1" smtClean="0"/>
              <a:t>&amp;age=</a:t>
            </a:r>
            <a:r>
              <a:rPr lang="en-US" sz="2500" noProof="1" smtClean="0">
                <a:solidFill>
                  <a:schemeClr val="tx2">
                    <a:lumMod val="75000"/>
                  </a:schemeClr>
                </a:solidFill>
              </a:rPr>
              <a:t>19</a:t>
            </a:r>
            <a:endParaRPr lang="en-US" sz="2500" noProof="1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076268" y="3606579"/>
            <a:ext cx="0" cy="53340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012" y="2820619"/>
            <a:ext cx="4467849" cy="210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053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Multi-Part Form Data: Sample Form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44788" y="1485543"/>
            <a:ext cx="10683624" cy="3293209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600" noProof="1"/>
              <a:t>&lt;form </a:t>
            </a:r>
            <a:r>
              <a:rPr lang="en-US" sz="2600" noProof="1" smtClean="0"/>
              <a:t>method="post" </a:t>
            </a:r>
            <a:r>
              <a:rPr lang="en-US" sz="2600" noProof="1" smtClean="0">
                <a:solidFill>
                  <a:schemeClr val="tx2">
                    <a:lumMod val="75000"/>
                  </a:schemeClr>
                </a:solidFill>
              </a:rPr>
              <a:t>enctype</a:t>
            </a:r>
            <a:r>
              <a:rPr lang="en-US" sz="2600" noProof="1"/>
              <a:t>="</a:t>
            </a:r>
            <a:r>
              <a:rPr lang="en-US" sz="2600" noProof="1">
                <a:solidFill>
                  <a:schemeClr val="tx2">
                    <a:lumMod val="75000"/>
                  </a:schemeClr>
                </a:solidFill>
              </a:rPr>
              <a:t>multipart/form-data</a:t>
            </a:r>
            <a:r>
              <a:rPr lang="en-US" sz="2600" noProof="1" smtClean="0"/>
              <a:t>"</a:t>
            </a:r>
          </a:p>
          <a:p>
            <a:pPr>
              <a:lnSpc>
                <a:spcPct val="100000"/>
              </a:lnSpc>
            </a:pPr>
            <a:r>
              <a:rPr lang="en-US" sz="2600" noProof="1"/>
              <a:t> </a:t>
            </a:r>
            <a:r>
              <a:rPr lang="en-US" sz="2600" noProof="1" smtClean="0"/>
              <a:t>   </a:t>
            </a:r>
            <a:r>
              <a:rPr lang="en-US" sz="2600" noProof="1"/>
              <a:t>action="api/upload"&gt;</a:t>
            </a:r>
          </a:p>
          <a:p>
            <a:pPr>
              <a:lnSpc>
                <a:spcPct val="100000"/>
              </a:lnSpc>
            </a:pPr>
            <a:r>
              <a:rPr lang="en-US" sz="2600" noProof="1" smtClean="0"/>
              <a:t>  Name</a:t>
            </a:r>
            <a:r>
              <a:rPr lang="en-US" sz="2600" noProof="1"/>
              <a:t>: &lt;input type="text" name="name" </a:t>
            </a:r>
            <a:r>
              <a:rPr lang="en-US" sz="2600" noProof="1" smtClean="0"/>
              <a:t>value="My CV" /&gt;</a:t>
            </a:r>
          </a:p>
          <a:p>
            <a:pPr>
              <a:lnSpc>
                <a:spcPct val="100000"/>
              </a:lnSpc>
            </a:pPr>
            <a:r>
              <a:rPr lang="en-US" sz="2600" noProof="1"/>
              <a:t> </a:t>
            </a:r>
            <a:r>
              <a:rPr lang="en-US" sz="2600" noProof="1" smtClean="0"/>
              <a:t> &lt;br/&gt;</a:t>
            </a:r>
            <a:endParaRPr lang="en-US" sz="2600" noProof="1"/>
          </a:p>
          <a:p>
            <a:pPr>
              <a:lnSpc>
                <a:spcPct val="100000"/>
              </a:lnSpc>
            </a:pPr>
            <a:r>
              <a:rPr lang="en-US" sz="2600" noProof="1"/>
              <a:t>  File: &lt;input type="file" </a:t>
            </a:r>
            <a:r>
              <a:rPr lang="en-US" sz="2600" noProof="1" smtClean="0"/>
              <a:t>name="attachment" /&gt;</a:t>
            </a:r>
          </a:p>
          <a:p>
            <a:pPr>
              <a:lnSpc>
                <a:spcPct val="100000"/>
              </a:lnSpc>
            </a:pPr>
            <a:r>
              <a:rPr lang="en-US" sz="2600" noProof="1" smtClean="0"/>
              <a:t>  </a:t>
            </a:r>
            <a:r>
              <a:rPr lang="en-US" sz="2600" noProof="1"/>
              <a:t>&lt;br</a:t>
            </a:r>
            <a:r>
              <a:rPr lang="en-US" sz="2600" noProof="1" smtClean="0"/>
              <a:t>/&gt;</a:t>
            </a:r>
          </a:p>
          <a:p>
            <a:pPr>
              <a:lnSpc>
                <a:spcPct val="100000"/>
              </a:lnSpc>
            </a:pPr>
            <a:r>
              <a:rPr lang="en-US" sz="2600" noProof="1" smtClean="0"/>
              <a:t>  </a:t>
            </a:r>
            <a:r>
              <a:rPr lang="en-US" sz="2600" noProof="1"/>
              <a:t>&lt;input type="submit" /&gt;</a:t>
            </a:r>
          </a:p>
          <a:p>
            <a:pPr>
              <a:lnSpc>
                <a:spcPct val="100000"/>
              </a:lnSpc>
            </a:pPr>
            <a:r>
              <a:rPr lang="en-US" sz="2600" noProof="1"/>
              <a:t>&lt;/form&gt;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9612" y="3810000"/>
            <a:ext cx="5277024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93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Multi-Part Form Data: Sample POST Request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86732" y="1230154"/>
            <a:ext cx="10821624" cy="5170646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200" noProof="1"/>
              <a:t>POST </a:t>
            </a:r>
            <a:r>
              <a:rPr lang="en-US" sz="2200" noProof="1" smtClean="0"/>
              <a:t>http://localhost:5555/api/upload </a:t>
            </a:r>
            <a:r>
              <a:rPr lang="en-US" sz="2200" noProof="1"/>
              <a:t>HTTP/1.1</a:t>
            </a:r>
          </a:p>
          <a:p>
            <a:pPr>
              <a:lnSpc>
                <a:spcPct val="100000"/>
              </a:lnSpc>
            </a:pPr>
            <a:r>
              <a:rPr lang="en-US" sz="2200" noProof="1" smtClean="0"/>
              <a:t>Content-Type</a:t>
            </a:r>
            <a:r>
              <a:rPr lang="en-US" sz="2200" noProof="1"/>
              <a:t>: </a:t>
            </a:r>
            <a:r>
              <a:rPr lang="en-US" sz="2200" noProof="1">
                <a:solidFill>
                  <a:schemeClr val="tx2">
                    <a:lumMod val="75000"/>
                  </a:schemeClr>
                </a:solidFill>
              </a:rPr>
              <a:t>multipart/form-data; </a:t>
            </a:r>
            <a:r>
              <a:rPr lang="en-US" sz="2200" noProof="1" smtClean="0">
                <a:solidFill>
                  <a:schemeClr val="tx2">
                    <a:lumMod val="75000"/>
                  </a:schemeClr>
                </a:solidFill>
              </a:rPr>
              <a:t>boundary=pmVO5c0aBS</a:t>
            </a:r>
            <a:endParaRPr lang="en-US" sz="2200" noProof="1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sz="2200" noProof="1"/>
          </a:p>
          <a:p>
            <a:pPr>
              <a:lnSpc>
                <a:spcPct val="100000"/>
              </a:lnSpc>
            </a:pPr>
            <a:r>
              <a:rPr lang="en-US" sz="2200" noProof="1" smtClean="0"/>
              <a:t>--pmVO5c0aBS</a:t>
            </a:r>
          </a:p>
          <a:p>
            <a:pPr>
              <a:lnSpc>
                <a:spcPct val="100000"/>
              </a:lnSpc>
            </a:pPr>
            <a:r>
              <a:rPr lang="en-US" sz="2200" noProof="1" smtClean="0"/>
              <a:t>Content-Disposition</a:t>
            </a:r>
            <a:r>
              <a:rPr lang="en-US" sz="2200" noProof="1"/>
              <a:t>: form-data; name="name"</a:t>
            </a:r>
          </a:p>
          <a:p>
            <a:pPr>
              <a:lnSpc>
                <a:spcPct val="100000"/>
              </a:lnSpc>
            </a:pPr>
            <a:endParaRPr lang="en-US" sz="2200" noProof="1"/>
          </a:p>
          <a:p>
            <a:pPr>
              <a:lnSpc>
                <a:spcPct val="100000"/>
              </a:lnSpc>
            </a:pPr>
            <a:r>
              <a:rPr lang="en-US" sz="2200" noProof="1"/>
              <a:t>My CV</a:t>
            </a:r>
          </a:p>
          <a:p>
            <a:pPr>
              <a:lnSpc>
                <a:spcPct val="100000"/>
              </a:lnSpc>
            </a:pPr>
            <a:r>
              <a:rPr lang="en-US" sz="2200" noProof="1" smtClean="0"/>
              <a:t>--</a:t>
            </a:r>
            <a:r>
              <a:rPr lang="en-US" sz="2200" noProof="1"/>
              <a:t>pmVO5c0aBS</a:t>
            </a:r>
          </a:p>
          <a:p>
            <a:pPr>
              <a:lnSpc>
                <a:spcPct val="100000"/>
              </a:lnSpc>
            </a:pPr>
            <a:r>
              <a:rPr lang="en-US" sz="2200" noProof="1"/>
              <a:t>Content-Disposition: form-data; name="attachment"; filename</a:t>
            </a:r>
            <a:r>
              <a:rPr lang="en-US" sz="2200" noProof="1" smtClean="0"/>
              <a:t>="CV.pdf</a:t>
            </a:r>
            <a:r>
              <a:rPr lang="en-US" sz="2200" noProof="1"/>
              <a:t>"</a:t>
            </a:r>
          </a:p>
          <a:p>
            <a:pPr>
              <a:lnSpc>
                <a:spcPct val="100000"/>
              </a:lnSpc>
            </a:pPr>
            <a:r>
              <a:rPr lang="en-US" sz="2200" noProof="1"/>
              <a:t>Content-Type: application/pdf</a:t>
            </a:r>
          </a:p>
          <a:p>
            <a:pPr>
              <a:lnSpc>
                <a:spcPct val="100000"/>
              </a:lnSpc>
            </a:pPr>
            <a:endParaRPr lang="en-US" sz="2200" noProof="1"/>
          </a:p>
          <a:p>
            <a:pPr>
              <a:lnSpc>
                <a:spcPct val="100000"/>
              </a:lnSpc>
            </a:pPr>
            <a:r>
              <a:rPr lang="en-US" sz="2200" i="1" noProof="1"/>
              <a:t>%</a:t>
            </a:r>
            <a:r>
              <a:rPr lang="en-US" sz="2200" i="1" noProof="1" smtClean="0"/>
              <a:t>PDF-1.5</a:t>
            </a:r>
          </a:p>
          <a:p>
            <a:pPr>
              <a:lnSpc>
                <a:spcPct val="100000"/>
              </a:lnSpc>
            </a:pPr>
            <a:r>
              <a:rPr lang="en-US" sz="2200" i="1" noProof="1"/>
              <a:t>%µµµµ</a:t>
            </a:r>
          </a:p>
          <a:p>
            <a:pPr>
              <a:lnSpc>
                <a:spcPct val="100000"/>
              </a:lnSpc>
            </a:pPr>
            <a:r>
              <a:rPr lang="en-US" sz="2200" i="1" noProof="1" smtClean="0"/>
              <a:t>(… more binary </a:t>
            </a:r>
            <a:r>
              <a:rPr lang="en-US" sz="2200" i="1" noProof="1"/>
              <a:t>data comes here </a:t>
            </a:r>
            <a:r>
              <a:rPr lang="en-US" sz="2200" i="1" noProof="1" smtClean="0"/>
              <a:t>…)</a:t>
            </a:r>
            <a:endParaRPr lang="en-US" sz="2200" i="1" noProof="1"/>
          </a:p>
          <a:p>
            <a:pPr>
              <a:lnSpc>
                <a:spcPct val="100000"/>
              </a:lnSpc>
            </a:pPr>
            <a:r>
              <a:rPr lang="en-US" sz="2200" noProof="1" smtClean="0"/>
              <a:t>--</a:t>
            </a:r>
            <a:r>
              <a:rPr lang="en-US" sz="2200" noProof="1"/>
              <a:t>pmVO5c0aBS</a:t>
            </a:r>
            <a:r>
              <a:rPr lang="en-US" sz="2200" noProof="1" smtClean="0"/>
              <a:t>-</a:t>
            </a:r>
            <a:r>
              <a:rPr lang="en-US" sz="2200" noProof="1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4172300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370014" y="3886200"/>
            <a:ext cx="9448798" cy="173469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Form URL Encoded vs.</a:t>
            </a:r>
            <a:br>
              <a:rPr lang="en-US" dirty="0" smtClean="0"/>
            </a:br>
            <a:r>
              <a:rPr lang="en-US" dirty="0" smtClean="0"/>
              <a:t>Multipart Form Data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624444" y="5700724"/>
            <a:ext cx="8938472" cy="692873"/>
          </a:xfrm>
        </p:spPr>
        <p:txBody>
          <a:bodyPr/>
          <a:lstStyle/>
          <a:p>
            <a:r>
              <a:rPr lang="en-US" dirty="0" smtClean="0"/>
              <a:t>Live Demo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812" y="1455003"/>
            <a:ext cx="4467849" cy="21053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846" y="1455003"/>
            <a:ext cx="4703166" cy="210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892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http://www.isangate.net/services/images/www-hosting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79084" y="1273584"/>
            <a:ext cx="4472728" cy="3160576"/>
          </a:xfrm>
          <a:prstGeom prst="roundRect">
            <a:avLst>
              <a:gd name="adj" fmla="val 374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" name="Picture 2" descr="http://www.jidesoft.com/blog/wp-content/uploads/2008/06/vista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20374824">
            <a:off x="719881" y="1564643"/>
            <a:ext cx="3352800" cy="2992374"/>
          </a:xfrm>
          <a:prstGeom prst="rect">
            <a:avLst/>
          </a:prstGeom>
          <a:noFill/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47772"/>
            <a:ext cx="8938472" cy="820600"/>
          </a:xfrm>
        </p:spPr>
        <p:txBody>
          <a:bodyPr/>
          <a:lstStyle/>
          <a:p>
            <a:r>
              <a:rPr lang="en-US" dirty="0" smtClean="0"/>
              <a:t>World Wide Web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446212" y="5678768"/>
            <a:ext cx="8938472" cy="719034"/>
          </a:xfrm>
        </p:spPr>
        <p:txBody>
          <a:bodyPr/>
          <a:lstStyle/>
          <a:p>
            <a:r>
              <a:rPr lang="en-US" dirty="0" smtClean="0"/>
              <a:t>What is WWW?</a:t>
            </a:r>
            <a:endParaRPr lang="en-US" dirty="0"/>
          </a:p>
        </p:txBody>
      </p:sp>
      <p:pic>
        <p:nvPicPr>
          <p:cNvPr id="1028" name="Picture 4" descr="https://encrypted-tbn1.gstatic.com/images?q=tbn:ANd9GcRvts5Q9i8YeAG3dRuyWj5QhECMFKjvkFpbrmbiXwe-DObT8OS_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68311">
            <a:off x="7346410" y="2126470"/>
            <a:ext cx="3957922" cy="1454805"/>
          </a:xfrm>
          <a:prstGeom prst="roundRect">
            <a:avLst>
              <a:gd name="adj" fmla="val 902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/>
        </p:spPr>
      </p:pic>
    </p:spTree>
    <p:extLst>
      <p:ext uri="{BB962C8B-B14F-4D97-AF65-F5344CB8AC3E}">
        <p14:creationId xmlns:p14="http://schemas.microsoft.com/office/powerpoint/2010/main" val="18741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14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909458"/>
            <a:ext cx="8938472" cy="820600"/>
          </a:xfrm>
        </p:spPr>
        <p:txBody>
          <a:bodyPr/>
          <a:lstStyle/>
          <a:p>
            <a:r>
              <a:rPr lang="en-US" dirty="0"/>
              <a:t>The HTTP </a:t>
            </a:r>
            <a:r>
              <a:rPr lang="en-US" dirty="0" smtClean="0"/>
              <a:t>Protocol</a:t>
            </a:r>
            <a:endParaRPr lang="bg-BG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GB" dirty="0" smtClean="0"/>
              <a:t>How HTTP Works?</a:t>
            </a:r>
            <a:endParaRPr lang="en-GB" dirty="0"/>
          </a:p>
        </p:txBody>
      </p:sp>
      <p:pic>
        <p:nvPicPr>
          <p:cNvPr id="18434" name="Picture 2" descr="http://www.wolfescape.com/Humour/NonMedThumbs/BeforeWorkAfterWork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08412" y="1447800"/>
            <a:ext cx="4495800" cy="3057526"/>
          </a:xfrm>
          <a:prstGeom prst="roundRect">
            <a:avLst>
              <a:gd name="adj" fmla="val 5602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" name="Picture 2" descr="http://dragonartz.files.wordpress.com/2008/10/_vector-http-preview2-by-dragonart.png?w=495&amp;h=495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073461">
            <a:off x="1745816" y="2447837"/>
            <a:ext cx="1675666" cy="1057450"/>
          </a:xfrm>
          <a:prstGeom prst="roundRect">
            <a:avLst>
              <a:gd name="adj" fmla="val 523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5">
                <a:lumMod val="75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436" name="Picture 4" descr="http://www.iconarchive.com/icons/rimshotdesign/milkanodised/128/HTTP-icon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rot="20947282">
            <a:off x="8741596" y="2266138"/>
            <a:ext cx="1420846" cy="1420847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</p:spPr>
      </p:pic>
      <p:sp>
        <p:nvSpPr>
          <p:cNvPr id="3" name="TextBox 2"/>
          <p:cNvSpPr txBox="1"/>
          <p:nvPr/>
        </p:nvSpPr>
        <p:spPr>
          <a:xfrm rot="20804666">
            <a:off x="4523769" y="2491796"/>
            <a:ext cx="2494594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6000" b="1" dirty="0">
                <a:solidFill>
                  <a:schemeClr val="accent5">
                    <a:lumMod val="50000"/>
                    <a:alpha val="50000"/>
                  </a:schemeClr>
                </a:solidFill>
                <a:effectLst>
                  <a:innerShdw blurRad="114300">
                    <a:prstClr val="black"/>
                  </a:innerShdw>
                </a:effectLst>
                <a:latin typeface="Arial Black" pitchFamily="34" charset="0"/>
              </a:rPr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103845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73091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HTTP </a:t>
            </a:r>
            <a:r>
              <a:rPr lang="en-US" dirty="0" smtClean="0"/>
              <a:t>== Hyper Text Transfer Protocol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Client-server protocol </a:t>
            </a:r>
            <a:r>
              <a:rPr lang="en-US" dirty="0" smtClean="0"/>
              <a:t>for transferring Web resources (HTML files, images, styles, scripts, data, etc.)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widespread</a:t>
            </a:r>
            <a:r>
              <a:rPr lang="en-US" dirty="0" smtClean="0"/>
              <a:t> protocol for Internet communication today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Request-response </a:t>
            </a:r>
            <a:r>
              <a:rPr lang="en-US" dirty="0" smtClean="0"/>
              <a:t>model (client requests, server answers)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Text-based format (human readable)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Relies on unique resource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URLs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Provides resource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metadata</a:t>
            </a:r>
            <a:r>
              <a:rPr lang="en-US" dirty="0" smtClean="0"/>
              <a:t> (e.g. encoding)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Stateless</a:t>
            </a:r>
            <a:r>
              <a:rPr lang="en-US" dirty="0" smtClean="0"/>
              <a:t> (cookies and Web storages can overcome this)</a:t>
            </a:r>
            <a:endParaRPr lang="en-US" dirty="0"/>
          </a:p>
        </p:txBody>
      </p:sp>
      <p:sp>
        <p:nvSpPr>
          <p:cNvPr id="473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7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Client</a:t>
            </a:r>
            <a:r>
              <a:rPr lang="en-US" dirty="0" smtClean="0"/>
              <a:t> program</a:t>
            </a:r>
          </a:p>
          <a:p>
            <a:pPr lvl="1"/>
            <a:r>
              <a:rPr lang="en-US" dirty="0" smtClean="0"/>
              <a:t>Running at end host</a:t>
            </a:r>
          </a:p>
          <a:p>
            <a:pPr lvl="1"/>
            <a:r>
              <a:rPr lang="en-US" dirty="0" smtClean="0"/>
              <a:t>Requests a resource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HTTP: Request-Response Protocol</a:t>
            </a:r>
            <a:endParaRPr lang="en-US" dirty="0"/>
          </a:p>
        </p:txBody>
      </p:sp>
      <p:sp>
        <p:nvSpPr>
          <p:cNvPr id="11" name="Freeform 7"/>
          <p:cNvSpPr>
            <a:spLocks/>
          </p:cNvSpPr>
          <p:nvPr/>
        </p:nvSpPr>
        <p:spPr bwMode="auto">
          <a:xfrm>
            <a:off x="3838188" y="3540008"/>
            <a:ext cx="4159269" cy="774700"/>
          </a:xfrm>
          <a:custGeom>
            <a:avLst/>
            <a:gdLst/>
            <a:ahLst/>
            <a:cxnLst>
              <a:cxn ang="0">
                <a:pos x="0" y="488"/>
              </a:cxn>
              <a:cxn ang="0">
                <a:pos x="1089" y="4"/>
              </a:cxn>
              <a:cxn ang="0">
                <a:pos x="2250" y="464"/>
              </a:cxn>
            </a:cxnLst>
            <a:rect l="0" t="0" r="r" b="b"/>
            <a:pathLst>
              <a:path w="2250" h="488">
                <a:moveTo>
                  <a:pt x="0" y="488"/>
                </a:moveTo>
                <a:cubicBezTo>
                  <a:pt x="357" y="248"/>
                  <a:pt x="714" y="8"/>
                  <a:pt x="1089" y="4"/>
                </a:cubicBezTo>
                <a:cubicBezTo>
                  <a:pt x="1464" y="0"/>
                  <a:pt x="1857" y="232"/>
                  <a:pt x="2250" y="464"/>
                </a:cubicBezTo>
              </a:path>
            </a:pathLst>
          </a:custGeom>
          <a:noFill/>
          <a:ln w="381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/>
            <a:tailEnd type="arrow" w="med" len="med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Freeform 8"/>
          <p:cNvSpPr>
            <a:spLocks/>
          </p:cNvSpPr>
          <p:nvPr/>
        </p:nvSpPr>
        <p:spPr bwMode="auto">
          <a:xfrm flipH="1" flipV="1">
            <a:off x="3838187" y="5321300"/>
            <a:ext cx="4159269" cy="774700"/>
          </a:xfrm>
          <a:custGeom>
            <a:avLst/>
            <a:gdLst/>
            <a:ahLst/>
            <a:cxnLst>
              <a:cxn ang="0">
                <a:pos x="0" y="488"/>
              </a:cxn>
              <a:cxn ang="0">
                <a:pos x="1089" y="4"/>
              </a:cxn>
              <a:cxn ang="0">
                <a:pos x="2250" y="464"/>
              </a:cxn>
            </a:cxnLst>
            <a:rect l="0" t="0" r="r" b="b"/>
            <a:pathLst>
              <a:path w="2250" h="488">
                <a:moveTo>
                  <a:pt x="0" y="488"/>
                </a:moveTo>
                <a:cubicBezTo>
                  <a:pt x="357" y="248"/>
                  <a:pt x="714" y="8"/>
                  <a:pt x="1089" y="4"/>
                </a:cubicBezTo>
                <a:cubicBezTo>
                  <a:pt x="1464" y="0"/>
                  <a:pt x="1857" y="232"/>
                  <a:pt x="2250" y="464"/>
                </a:cubicBezTo>
              </a:path>
            </a:pathLst>
          </a:custGeom>
          <a:noFill/>
          <a:ln w="381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/>
            <a:tailEnd type="arrow" w="med" len="med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4699361" y="3828604"/>
            <a:ext cx="2550698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 </a:t>
            </a:r>
            <a:r>
              <a:rPr lang="en-GB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endParaRPr lang="en-GB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4663778" y="5235920"/>
            <a:ext cx="2747868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 Response</a:t>
            </a: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>
          <a:xfrm>
            <a:off x="6650037" y="1219200"/>
            <a:ext cx="4778375" cy="1983928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Server</a:t>
            </a:r>
            <a:r>
              <a:rPr lang="en-US" dirty="0" smtClean="0"/>
              <a:t> program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Running at the server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Provides resources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057761" y="5529943"/>
            <a:ext cx="178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HTTP Client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8023427" y="5634335"/>
            <a:ext cx="2033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HTTP Server</a:t>
            </a:r>
            <a:endParaRPr lang="en-GB" dirty="0"/>
          </a:p>
        </p:txBody>
      </p:sp>
      <p:pic>
        <p:nvPicPr>
          <p:cNvPr id="20" name="Picture 19" descr="http://pngimg.com/upload/laptop_PNG592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572" y="3982920"/>
            <a:ext cx="2018614" cy="155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://www.imid.adalet.gov.tr/baskanligimiz/subeler/subeler/kurum_arsivi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9564" y="3747026"/>
            <a:ext cx="1907248" cy="1907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911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0413" y="1796840"/>
            <a:ext cx="11804822" cy="483256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dirty="0" smtClean="0"/>
              <a:t>HTTP request:</a:t>
            </a:r>
          </a:p>
          <a:p>
            <a:pPr>
              <a:lnSpc>
                <a:spcPct val="100000"/>
              </a:lnSpc>
            </a:pPr>
            <a:endParaRPr lang="en-GB" dirty="0" smtClean="0"/>
          </a:p>
          <a:p>
            <a:pPr>
              <a:lnSpc>
                <a:spcPct val="100000"/>
              </a:lnSpc>
            </a:pPr>
            <a:endParaRPr lang="en-GB" dirty="0" smtClean="0"/>
          </a:p>
          <a:p>
            <a:pPr>
              <a:lnSpc>
                <a:spcPct val="100000"/>
              </a:lnSpc>
            </a:pPr>
            <a:endParaRPr lang="en-GB" dirty="0" smtClean="0"/>
          </a:p>
          <a:p>
            <a:pPr>
              <a:lnSpc>
                <a:spcPct val="100000"/>
              </a:lnSpc>
            </a:pPr>
            <a:r>
              <a:rPr lang="en-GB" dirty="0" smtClean="0"/>
              <a:t>HTTP response:</a:t>
            </a:r>
            <a:endParaRPr lang="en-GB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Conversation: Example</a:t>
            </a:r>
            <a:endParaRPr lang="en-US" dirty="0"/>
          </a:p>
        </p:txBody>
      </p:sp>
      <p:sp>
        <p:nvSpPr>
          <p:cNvPr id="477188" name="Text Box 4"/>
          <p:cNvSpPr txBox="1">
            <a:spLocks noChangeArrowheads="1"/>
          </p:cNvSpPr>
          <p:nvPr/>
        </p:nvSpPr>
        <p:spPr bwMode="auto">
          <a:xfrm>
            <a:off x="3503612" y="3413656"/>
            <a:ext cx="7696200" cy="28069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HTTP/1.1 200 OK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Date: Mon, 5 Jul 2010 13:09:03 GMT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Server: Microsoft-HTTPAPI/2.0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Last-Modified: </a:t>
            </a:r>
            <a:r>
              <a:rPr lang="sv-SE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Mon, 12 Jul </a:t>
            </a:r>
            <a:r>
              <a:rPr lang="sv-SE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2014 </a:t>
            </a:r>
            <a:r>
              <a:rPr lang="sv-SE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15:33:23 GMT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Content-Length: 54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&lt;html&gt;&lt;title&gt;Hello&lt;/title&gt;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Welcome to our site&lt;/html&gt;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7770812" y="4856232"/>
            <a:ext cx="4032931" cy="1191766"/>
          </a:xfrm>
          <a:prstGeom prst="wedgeRoundRectCallout">
            <a:avLst>
              <a:gd name="adj1" fmla="val -121106"/>
              <a:gd name="adj2" fmla="val -1277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empty line denotes the end of the response header</a:t>
            </a: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3503612" y="1392040"/>
            <a:ext cx="7086600" cy="144655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GB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courses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/javascript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www.softuni.bg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Mozilla/5.0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681231" y="1920145"/>
            <a:ext cx="3901736" cy="1189157"/>
          </a:xfrm>
          <a:prstGeom prst="wedgeRoundRectCallout">
            <a:avLst>
              <a:gd name="adj1" fmla="val -125671"/>
              <a:gd name="adj2" fmla="val 948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empty line denotes the end of the request header</a:t>
            </a:r>
          </a:p>
        </p:txBody>
      </p:sp>
    </p:spTree>
    <p:extLst>
      <p:ext uri="{BB962C8B-B14F-4D97-AF65-F5344CB8AC3E}">
        <p14:creationId xmlns:p14="http://schemas.microsoft.com/office/powerpoint/2010/main" val="262092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HTTP defines 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request methods</a:t>
            </a:r>
          </a:p>
          <a:p>
            <a:pPr lvl="1"/>
            <a:r>
              <a:rPr lang="en-GB" dirty="0" smtClean="0"/>
              <a:t>Specify the action to be performed on the identified resource</a:t>
            </a:r>
            <a:endParaRPr lang="en-GB" dirty="0"/>
          </a:p>
        </p:txBody>
      </p:sp>
      <p:sp>
        <p:nvSpPr>
          <p:cNvPr id="4853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HTTP Request Methods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73248"/>
              </p:ext>
            </p:extLst>
          </p:nvPr>
        </p:nvGraphicFramePr>
        <p:xfrm>
          <a:off x="1674812" y="2697480"/>
          <a:ext cx="8991600" cy="3627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7000"/>
                <a:gridCol w="6324600"/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Method</a:t>
                      </a:r>
                      <a:endParaRPr lang="en-GB" sz="2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Description</a:t>
                      </a:r>
                      <a:endParaRPr lang="en-GB" sz="2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GET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Retrieve a resource (execute query)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POST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Creates a resource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PUT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Modifies a resource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DELETE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Remove (delete) a resource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HEAD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Retrieve the resource's</a:t>
                      </a:r>
                      <a:r>
                        <a:rPr lang="en-GB" sz="2800" baseline="0" dirty="0" smtClean="0"/>
                        <a:t> headers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OPTIONS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Requests communication options</a:t>
                      </a:r>
                      <a:endParaRPr lang="en-GB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7988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427800"/>
            <a:ext cx="8938472" cy="820600"/>
          </a:xfrm>
        </p:spPr>
        <p:txBody>
          <a:bodyPr/>
          <a:lstStyle/>
          <a:p>
            <a:r>
              <a:rPr lang="en-GB" dirty="0" smtClean="0"/>
              <a:t>HTTP Request Message</a:t>
            </a:r>
            <a:endParaRPr lang="en-GB" dirty="0"/>
          </a:p>
        </p:txBody>
      </p:sp>
      <p:pic>
        <p:nvPicPr>
          <p:cNvPr id="1028" name="Picture 4" descr="http://hardcorechristian.files.wordpress.com/2011/03/call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985" y="1562100"/>
            <a:ext cx="28289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www.austincc.edu/helpdesk/Images/ServiceReques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812" y="1066800"/>
            <a:ext cx="1676400" cy="1383031"/>
          </a:xfrm>
          <a:prstGeom prst="ellipse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89607">
            <a:off x="1696085" y="2061797"/>
            <a:ext cx="1772346" cy="2391506"/>
          </a:xfrm>
          <a:prstGeom prst="rect">
            <a:avLst/>
          </a:prstGeom>
        </p:spPr>
      </p:pic>
      <p:pic>
        <p:nvPicPr>
          <p:cNvPr id="10242" name="Picture 2" descr="http://www.clipartbest.com/cliparts/dc6/aGx/dc6aGxRRi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26340">
            <a:off x="8672975" y="2115242"/>
            <a:ext cx="2284618" cy="2284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1532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782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Request message sent by a client consists of:</a:t>
            </a:r>
          </a:p>
          <a:p>
            <a:pPr lvl="1"/>
            <a:r>
              <a:rPr lang="en-US" dirty="0" smtClean="0"/>
              <a:t>HTTP request line</a:t>
            </a:r>
          </a:p>
          <a:p>
            <a:pPr lvl="2"/>
            <a:r>
              <a:rPr lang="en-US" dirty="0" smtClean="0"/>
              <a:t>Request method 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GET </a:t>
            </a:r>
            <a:r>
              <a:rPr lang="en-US" dirty="0" smtClean="0"/>
              <a:t>/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POST </a:t>
            </a:r>
            <a:r>
              <a:rPr lang="en-US" dirty="0" smtClean="0"/>
              <a:t>/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PUT </a:t>
            </a:r>
            <a:r>
              <a:rPr lang="en-US" dirty="0" smtClean="0"/>
              <a:t>/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DELETE </a:t>
            </a:r>
            <a:r>
              <a:rPr lang="en-US" dirty="0" smtClean="0"/>
              <a:t>/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Resource URI (URL)</a:t>
            </a:r>
          </a:p>
          <a:p>
            <a:pPr lvl="2"/>
            <a:r>
              <a:rPr lang="en-US" dirty="0" smtClean="0"/>
              <a:t>Protocol version</a:t>
            </a:r>
          </a:p>
          <a:p>
            <a:pPr lvl="1"/>
            <a:r>
              <a:rPr lang="en-US" dirty="0" smtClean="0"/>
              <a:t>HTTP request headers</a:t>
            </a:r>
          </a:p>
          <a:p>
            <a:pPr lvl="2"/>
            <a:r>
              <a:rPr lang="en-US" dirty="0" smtClean="0"/>
              <a:t>Additional parameters</a:t>
            </a:r>
          </a:p>
          <a:p>
            <a:pPr lvl="1"/>
            <a:r>
              <a:rPr lang="en-US" dirty="0" smtClean="0"/>
              <a:t>HTTP body – optional data, e.g. posted form fields</a:t>
            </a:r>
            <a:endParaRPr lang="en-US" dirty="0"/>
          </a:p>
        </p:txBody>
      </p:sp>
      <p:sp>
        <p:nvSpPr>
          <p:cNvPr id="478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HTTP Request Message</a:t>
            </a:r>
            <a:endParaRPr lang="en-US" dirty="0"/>
          </a:p>
        </p:txBody>
      </p:sp>
      <p:sp>
        <p:nvSpPr>
          <p:cNvPr id="478212" name="Rectangle 4"/>
          <p:cNvSpPr>
            <a:spLocks noChangeArrowheads="1"/>
          </p:cNvSpPr>
          <p:nvPr/>
        </p:nvSpPr>
        <p:spPr bwMode="auto">
          <a:xfrm>
            <a:off x="5103812" y="3505200"/>
            <a:ext cx="6477000" cy="18528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&lt;method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&lt;resource&gt; HTTP/&lt;version&gt;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&lt;headers&gt;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600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empty line)</a:t>
            </a:r>
            <a:endParaRPr lang="en-US" sz="2600" b="1" i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</p:txBody>
      </p:sp>
    </p:spTree>
    <p:extLst>
      <p:ext uri="{BB962C8B-B14F-4D97-AF65-F5344CB8AC3E}">
        <p14:creationId xmlns:p14="http://schemas.microsoft.com/office/powerpoint/2010/main" val="308689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Example of HTTP </a:t>
            </a:r>
            <a:r>
              <a:rPr lang="en-GB" b="1" dirty="0" smtClean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GB" dirty="0" smtClean="0"/>
              <a:t> request:</a:t>
            </a:r>
            <a:endParaRPr lang="en-GB" dirty="0"/>
          </a:p>
        </p:txBody>
      </p:sp>
      <p:sp>
        <p:nvSpPr>
          <p:cNvPr id="479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HTTP GET Request – Example</a:t>
            </a:r>
            <a:endParaRPr lang="en-US" dirty="0"/>
          </a:p>
        </p:txBody>
      </p:sp>
      <p:sp>
        <p:nvSpPr>
          <p:cNvPr id="479235" name="Rectangle 3"/>
          <p:cNvSpPr>
            <a:spLocks noChangeArrowheads="1"/>
          </p:cNvSpPr>
          <p:nvPr/>
        </p:nvSpPr>
        <p:spPr bwMode="auto">
          <a:xfrm>
            <a:off x="622868" y="2133600"/>
            <a:ext cx="10918032" cy="40934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2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</a:t>
            </a:r>
            <a:r>
              <a:rPr lang="en-US" sz="2600" b="1" spc="-2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/courses/javascript </a:t>
            </a:r>
            <a:r>
              <a:rPr lang="en-US" sz="2600" b="1" spc="-2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2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sz="2600" b="1" spc="-2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www.softuni.bg</a:t>
            </a:r>
            <a:endParaRPr lang="en-US" sz="2600" b="1" spc="-20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2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Accept: */*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2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Accept-Language: 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2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Accept-Encoding: gzip, deflate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2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Mozilla/4.0(compatible;MSIE </a:t>
            </a:r>
            <a:r>
              <a:rPr lang="en-US" sz="2600" b="1" spc="-2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6.0;Windows </a:t>
            </a:r>
            <a:r>
              <a:rPr lang="en-US" sz="2600" b="1" spc="-2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NT 5.0)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2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Connection: Keep-Alive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2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Cache-Control: no-cache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i="1" spc="-2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</a:t>
            </a:r>
            <a:r>
              <a:rPr lang="en-US" sz="2600" b="1" i="1" spc="-2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i="1" spc="-20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7253808" y="1819716"/>
            <a:ext cx="3107804" cy="555746"/>
          </a:xfrm>
          <a:prstGeom prst="wedgeRoundRectCallout">
            <a:avLst>
              <a:gd name="adj1" fmla="val -68349"/>
              <a:gd name="adj2" fmla="val 4440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request line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246812" y="2856195"/>
            <a:ext cx="3581400" cy="555746"/>
          </a:xfrm>
          <a:prstGeom prst="wedgeRoundRectCallout">
            <a:avLst>
              <a:gd name="adj1" fmla="val -67628"/>
              <a:gd name="adj2" fmla="val 6096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</a:t>
            </a:r>
            <a:r>
              <a:rPr lang="en-US" sz="26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request headers</a:t>
            </a:r>
            <a:endParaRPr lang="en-US" sz="26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434587" y="5358513"/>
            <a:ext cx="4088825" cy="585087"/>
          </a:xfrm>
          <a:prstGeom prst="wedgeRoundRectCallout">
            <a:avLst>
              <a:gd name="adj1" fmla="val -77641"/>
              <a:gd name="adj2" fmla="val 4621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request body is empty</a:t>
            </a:r>
            <a:endParaRPr lang="en-US" sz="26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987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GB" dirty="0" smtClean="0"/>
              <a:t>Example of HTTP </a:t>
            </a:r>
            <a:r>
              <a:rPr lang="en-GB" b="1" dirty="0" smtClean="0">
                <a:solidFill>
                  <a:schemeClr val="tx2">
                    <a:lumMod val="75000"/>
                  </a:schemeClr>
                </a:solidFill>
              </a:rPr>
              <a:t>POST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GB" dirty="0" smtClean="0"/>
              <a:t>request:</a:t>
            </a:r>
            <a:endParaRPr lang="en-GB" dirty="0"/>
          </a:p>
        </p:txBody>
      </p:sp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HTTP POST Request – Example</a:t>
            </a:r>
            <a:endParaRPr lang="en-US" dirty="0"/>
          </a:p>
        </p:txBody>
      </p:sp>
      <p:sp>
        <p:nvSpPr>
          <p:cNvPr id="480259" name="Rectangle 3"/>
          <p:cNvSpPr>
            <a:spLocks noChangeArrowheads="1"/>
          </p:cNvSpPr>
          <p:nvPr/>
        </p:nvSpPr>
        <p:spPr bwMode="auto">
          <a:xfrm>
            <a:off x="911224" y="1846944"/>
            <a:ext cx="10363200" cy="45243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POST /webmail/login.phtml 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www.abv.bg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Accept: */*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Accept-Language: 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Accept-Encoding: gzip, deflate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Mozilla/4.0(compatible;MSIE 6.0; Windows NT 5.0)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Connection: Keep-Alive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Cache-Control: no-cache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Content-Length: 59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username=mente&amp;password=top*secret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7466012" y="1653392"/>
            <a:ext cx="2971800" cy="555746"/>
          </a:xfrm>
          <a:prstGeom prst="wedgeRoundRectCallout">
            <a:avLst>
              <a:gd name="adj1" fmla="val -67904"/>
              <a:gd name="adj2" fmla="val 2232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request line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5713412" y="4321054"/>
            <a:ext cx="3562973" cy="555746"/>
          </a:xfrm>
          <a:prstGeom prst="wedgeRoundRectCallout">
            <a:avLst>
              <a:gd name="adj1" fmla="val -64427"/>
              <a:gd name="adj2" fmla="val -3903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</a:t>
            </a: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request headers</a:t>
            </a:r>
            <a:endParaRPr lang="en-US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7737390" y="5175310"/>
            <a:ext cx="3691022" cy="920690"/>
          </a:xfrm>
          <a:prstGeom prst="wedgeRoundRectCallout">
            <a:avLst>
              <a:gd name="adj1" fmla="val -68340"/>
              <a:gd name="adj2" fmla="val 1107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request body holds the submitted form data</a:t>
            </a:r>
            <a:endParaRPr lang="en-US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12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81285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of HTTP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conditional GET </a:t>
            </a:r>
            <a:r>
              <a:rPr lang="en-US" dirty="0" smtClean="0"/>
              <a:t>request: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Fetches the resource only if it has been changed at the server</a:t>
            </a:r>
          </a:p>
          <a:p>
            <a:pPr lvl="1"/>
            <a:r>
              <a:rPr lang="en-US" dirty="0" smtClean="0"/>
              <a:t>Server replies with "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304 Not Modified</a:t>
            </a:r>
            <a:r>
              <a:rPr lang="en-US" dirty="0" smtClean="0"/>
              <a:t>" if the resource has not been changed</a:t>
            </a:r>
          </a:p>
          <a:p>
            <a:pPr lvl="1"/>
            <a:r>
              <a:rPr lang="en-US" dirty="0" smtClean="0"/>
              <a:t>Or "200 OK" with the latest version otherwise</a:t>
            </a:r>
            <a:endParaRPr lang="bg-BG" dirty="0"/>
          </a:p>
        </p:txBody>
      </p:sp>
      <p:sp>
        <p:nvSpPr>
          <p:cNvPr id="481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Conditional HTTP GET – Example</a:t>
            </a:r>
            <a:endParaRPr lang="en-US" dirty="0"/>
          </a:p>
        </p:txBody>
      </p:sp>
      <p:sp>
        <p:nvSpPr>
          <p:cNvPr id="481283" name="Rectangle 3"/>
          <p:cNvSpPr>
            <a:spLocks noChangeArrowheads="1"/>
          </p:cNvSpPr>
          <p:nvPr/>
        </p:nvSpPr>
        <p:spPr bwMode="auto">
          <a:xfrm>
            <a:off x="1336676" y="1880934"/>
            <a:ext cx="9405936" cy="184665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/apply HTTP/1.1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www.softuni.bg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Gecko/20100115 Firefox/3.6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If-Modified-Since: Tue, 9 Mar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2015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11:12:23 GMT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</p:spTree>
    <p:extLst>
      <p:ext uri="{BB962C8B-B14F-4D97-AF65-F5344CB8AC3E}">
        <p14:creationId xmlns:p14="http://schemas.microsoft.com/office/powerpoint/2010/main" val="204423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465923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07579"/>
            <a:ext cx="11804822" cy="5570355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WWW</a:t>
            </a:r>
            <a:r>
              <a:rPr lang="en-US" dirty="0"/>
              <a:t> =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World Wide Web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Web </a:t>
            </a:r>
            <a:r>
              <a:rPr lang="en-US" dirty="0" smtClean="0"/>
              <a:t>!=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Internet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Internet</a:t>
            </a:r>
            <a:r>
              <a:rPr lang="en-US" dirty="0" smtClean="0"/>
              <a:t> is a global system of interconnected computer networks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WWW is one of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services</a:t>
            </a:r>
            <a:r>
              <a:rPr lang="en-US" dirty="0" smtClean="0"/>
              <a:t> running in these networks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Global distributed information system in </a:t>
            </a:r>
            <a:r>
              <a:rPr lang="en-US" dirty="0"/>
              <a:t>Internet (like E-mail, DNS, </a:t>
            </a:r>
            <a:r>
              <a:rPr lang="en-US" dirty="0" smtClean="0"/>
              <a:t>...)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Consists of set </a:t>
            </a:r>
            <a:r>
              <a:rPr lang="en-US" dirty="0"/>
              <a:t>of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resources</a:t>
            </a:r>
            <a:r>
              <a:rPr lang="en-US" dirty="0" smtClean="0"/>
              <a:t> (documents, images and others) 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Located at </a:t>
            </a:r>
            <a:r>
              <a:rPr lang="en-US" dirty="0"/>
              <a:t>different Internet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servers</a:t>
            </a:r>
            <a:r>
              <a:rPr lang="en-US" dirty="0" smtClean="0"/>
              <a:t>, identified by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URL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/>
              <a:t>Accessed through standard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protocols</a:t>
            </a:r>
            <a:r>
              <a:rPr lang="en-US" dirty="0"/>
              <a:t> </a:t>
            </a:r>
            <a:r>
              <a:rPr lang="en-US" dirty="0" smtClean="0"/>
              <a:t>(like </a:t>
            </a:r>
            <a:r>
              <a:rPr lang="en-US" dirty="0"/>
              <a:t>HTTP, </a:t>
            </a:r>
            <a:r>
              <a:rPr lang="en-US" dirty="0" smtClean="0"/>
              <a:t>HTTPS, FTP) by URL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Web servers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provide Web </a:t>
            </a:r>
            <a:r>
              <a:rPr lang="en-US" dirty="0" smtClean="0"/>
              <a:t>content through the HTTP protocol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Web browsers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access the Web content and display it</a:t>
            </a:r>
            <a:endParaRPr lang="en-US" dirty="0"/>
          </a:p>
        </p:txBody>
      </p:sp>
      <p:sp>
        <p:nvSpPr>
          <p:cNvPr id="465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smtClean="0"/>
              <a:t>World Wide Web (WWW)?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9163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2414" y="5123000"/>
            <a:ext cx="8938472" cy="820600"/>
          </a:xfrm>
        </p:spPr>
        <p:txBody>
          <a:bodyPr/>
          <a:lstStyle/>
          <a:p>
            <a:r>
              <a:rPr lang="en-GB" dirty="0" smtClean="0"/>
              <a:t>HTTP Response Message</a:t>
            </a:r>
            <a:endParaRPr lang="en-GB" dirty="0"/>
          </a:p>
        </p:txBody>
      </p:sp>
      <p:pic>
        <p:nvPicPr>
          <p:cNvPr id="7" name="Picture 6" descr="http://ak0.picdn.net/shutterstock/videos/1264486/preview/stock-footage-businesswoman-answering-the-phone-in-her-offi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9876" y="1524000"/>
            <a:ext cx="5092938" cy="2852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89607">
            <a:off x="1001172" y="1866063"/>
            <a:ext cx="1606646" cy="2167920"/>
          </a:xfrm>
          <a:prstGeom prst="rect">
            <a:avLst/>
          </a:prstGeom>
        </p:spPr>
      </p:pic>
      <p:pic>
        <p:nvPicPr>
          <p:cNvPr id="6" name="Picture 2" descr="http://www.clipartbest.com/cliparts/dc6/aGx/dc6aGxRR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26340">
            <a:off x="9121909" y="1945119"/>
            <a:ext cx="2024656" cy="2024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750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8230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response message </a:t>
            </a:r>
            <a:r>
              <a:rPr lang="en-US" dirty="0" smtClean="0"/>
              <a:t>sent by </a:t>
            </a:r>
            <a:r>
              <a:rPr lang="en-US" smtClean="0"/>
              <a:t>the HTTP server </a:t>
            </a:r>
            <a:r>
              <a:rPr lang="en-US" dirty="0" smtClean="0"/>
              <a:t>consists of:</a:t>
            </a:r>
          </a:p>
          <a:p>
            <a:pPr lvl="1"/>
            <a:r>
              <a:rPr lang="en-US" dirty="0" smtClean="0"/>
              <a:t>HTTP response status line</a:t>
            </a:r>
          </a:p>
          <a:p>
            <a:pPr lvl="2"/>
            <a:r>
              <a:rPr lang="en-US" dirty="0" smtClean="0"/>
              <a:t>Protocol version</a:t>
            </a:r>
          </a:p>
          <a:p>
            <a:pPr lvl="2"/>
            <a:r>
              <a:rPr lang="en-US" dirty="0" smtClean="0"/>
              <a:t>Status code</a:t>
            </a:r>
          </a:p>
          <a:p>
            <a:pPr lvl="2"/>
            <a:r>
              <a:rPr lang="en-US" dirty="0" smtClean="0"/>
              <a:t>Status phrase</a:t>
            </a:r>
          </a:p>
          <a:p>
            <a:pPr lvl="1"/>
            <a:r>
              <a:rPr lang="en-US" dirty="0" smtClean="0"/>
              <a:t>Response headers</a:t>
            </a:r>
          </a:p>
          <a:p>
            <a:pPr lvl="2"/>
            <a:r>
              <a:rPr lang="en-US" dirty="0" smtClean="0"/>
              <a:t>Provide meta data about the returned resource</a:t>
            </a:r>
          </a:p>
          <a:p>
            <a:pPr lvl="1"/>
            <a:r>
              <a:rPr lang="en-US" dirty="0" smtClean="0"/>
              <a:t>Response body</a:t>
            </a:r>
          </a:p>
          <a:p>
            <a:pPr lvl="2"/>
            <a:r>
              <a:rPr lang="en-US" dirty="0" smtClean="0"/>
              <a:t>The content of the HTTP response (data)</a:t>
            </a:r>
            <a:endParaRPr lang="en-US" dirty="0"/>
          </a:p>
        </p:txBody>
      </p:sp>
      <p:sp>
        <p:nvSpPr>
          <p:cNvPr id="482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HTTP Response Message</a:t>
            </a:r>
            <a:endParaRPr lang="en-US" dirty="0"/>
          </a:p>
        </p:txBody>
      </p:sp>
      <p:sp>
        <p:nvSpPr>
          <p:cNvPr id="482308" name="Rectangle 4"/>
          <p:cNvSpPr>
            <a:spLocks noChangeArrowheads="1"/>
          </p:cNvSpPr>
          <p:nvPr/>
        </p:nvSpPr>
        <p:spPr bwMode="auto">
          <a:xfrm>
            <a:off x="4265612" y="2648384"/>
            <a:ext cx="7391400" cy="16950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&lt;version&gt;</a:t>
            </a:r>
            <a:r>
              <a:rPr lang="ru-RU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status code</a:t>
            </a:r>
            <a:r>
              <a:rPr lang="ru-RU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&lt;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status text</a:t>
            </a:r>
            <a:r>
              <a:rPr lang="ru-RU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&lt;header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ru-RU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CRLF</a:t>
            </a:r>
            <a:r>
              <a:rPr lang="ru-RU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response body – the requested resource</a:t>
            </a:r>
            <a:r>
              <a:rPr lang="ru-RU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15308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Example of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HTTP response </a:t>
            </a:r>
            <a:r>
              <a:rPr lang="en-GB" dirty="0" smtClean="0"/>
              <a:t>from the Web server:</a:t>
            </a:r>
            <a:endParaRPr lang="en-GB" dirty="0"/>
          </a:p>
        </p:txBody>
      </p:sp>
      <p:sp>
        <p:nvSpPr>
          <p:cNvPr id="483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HTTP Response – Example</a:t>
            </a:r>
            <a:endParaRPr lang="en-US" dirty="0"/>
          </a:p>
        </p:txBody>
      </p:sp>
      <p:sp>
        <p:nvSpPr>
          <p:cNvPr id="483331" name="Rectangle 3"/>
          <p:cNvSpPr>
            <a:spLocks noChangeArrowheads="1"/>
          </p:cNvSpPr>
          <p:nvPr/>
        </p:nvSpPr>
        <p:spPr bwMode="auto">
          <a:xfrm>
            <a:off x="946148" y="2169616"/>
            <a:ext cx="10253664" cy="415498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HTTP/1.1 200 OK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Date: Fri, 17 Jul 2010 16:09:18 GMT+2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Server: Apache/2.2.14 (Linux)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Accept-Ranges: bytes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Content-Length: 84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text/html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&lt;head&gt;&lt;title&gt;Test&lt;/title&gt;&lt;/head&gt;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&lt;body&gt;Test HTML page.&lt;/body&gt;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4418012" y="1861459"/>
            <a:ext cx="3759270" cy="562428"/>
          </a:xfrm>
          <a:prstGeom prst="wedgeRoundRectCallout">
            <a:avLst>
              <a:gd name="adj1" fmla="val -67349"/>
              <a:gd name="adj2" fmla="val 4623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status line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6846236" y="3352800"/>
            <a:ext cx="3439176" cy="579916"/>
          </a:xfrm>
          <a:prstGeom prst="wedgeRoundRectCallout">
            <a:avLst>
              <a:gd name="adj1" fmla="val -70109"/>
              <a:gd name="adj2" fmla="val 18474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</a:t>
            </a: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headers</a:t>
            </a: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237412" y="5105400"/>
            <a:ext cx="3548065" cy="651692"/>
          </a:xfrm>
          <a:prstGeom prst="wedgeRoundRectCallout">
            <a:avLst>
              <a:gd name="adj1" fmla="val -71914"/>
              <a:gd name="adj2" fmla="val 3578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HTTP response body</a:t>
            </a:r>
          </a:p>
        </p:txBody>
      </p:sp>
    </p:spTree>
    <p:extLst>
      <p:ext uri="{BB962C8B-B14F-4D97-AF65-F5344CB8AC3E}">
        <p14:creationId xmlns:p14="http://schemas.microsoft.com/office/powerpoint/2010/main" val="1121632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of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HTTP response </a:t>
            </a:r>
            <a:r>
              <a:rPr lang="en-US" dirty="0" smtClean="0"/>
              <a:t>with error result:</a:t>
            </a:r>
          </a:p>
          <a:p>
            <a:endParaRPr lang="en-GB" dirty="0"/>
          </a:p>
        </p:txBody>
      </p:sp>
      <p:sp>
        <p:nvSpPr>
          <p:cNvPr id="484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HTTP Response – Example</a:t>
            </a:r>
            <a:endParaRPr lang="en-US" dirty="0"/>
          </a:p>
        </p:txBody>
      </p:sp>
      <p:sp>
        <p:nvSpPr>
          <p:cNvPr id="484355" name="Rectangle 3"/>
          <p:cNvSpPr>
            <a:spLocks noChangeArrowheads="1"/>
          </p:cNvSpPr>
          <p:nvPr/>
        </p:nvSpPr>
        <p:spPr bwMode="auto">
          <a:xfrm>
            <a:off x="780256" y="2057400"/>
            <a:ext cx="10625136" cy="42780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HTTP/1.1 404 Not Found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Date: Fri, 17 </a:t>
            </a: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Nov 2014 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16:09:18 GMT+2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Server: Apache/2.2.14 (Linux)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Connection: close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text/html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  <a:endParaRPr lang="en-US" sz="21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&lt;HTML&gt;&lt;HEAD&gt;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&lt;TITLE&gt;404 Not Found&lt;/TITLE&gt;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&lt;/HEAD&gt;&lt;BODY&gt;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&lt;H1&gt;Not Found&lt;/H1&gt;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requested URL /</a:t>
            </a: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img/logo.gif 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was not found on this server.&lt;P&gt;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&lt;HR&gt;&lt;ADDRESS&gt;Apache/2.2.14 Server at Port 80&lt;/ADDRESS&gt;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&lt;/BODY&gt;&lt;/HTML&gt;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5103812" y="1741391"/>
            <a:ext cx="3555931" cy="638953"/>
          </a:xfrm>
          <a:prstGeom prst="wedgeRoundRectCallout">
            <a:avLst>
              <a:gd name="adj1" fmla="val -69036"/>
              <a:gd name="adj2" fmla="val 3522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status line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5942012" y="3221625"/>
            <a:ext cx="3352800" cy="650304"/>
          </a:xfrm>
          <a:prstGeom prst="wedgeRoundRectCallout">
            <a:avLst>
              <a:gd name="adj1" fmla="val -72686"/>
              <a:gd name="adj2" fmla="val -4465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</a:t>
            </a: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headers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789612" y="4327161"/>
            <a:ext cx="3578640" cy="625839"/>
          </a:xfrm>
          <a:prstGeom prst="wedgeRoundRectCallout">
            <a:avLst>
              <a:gd name="adj1" fmla="val -70886"/>
              <a:gd name="adj2" fmla="val 5370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HTTP response body</a:t>
            </a:r>
          </a:p>
        </p:txBody>
      </p:sp>
    </p:spTree>
    <p:extLst>
      <p:ext uri="{BB962C8B-B14F-4D97-AF65-F5344CB8AC3E}">
        <p14:creationId xmlns:p14="http://schemas.microsoft.com/office/powerpoint/2010/main" val="2767002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HTTP response code classes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1xx</a:t>
            </a:r>
            <a:r>
              <a:rPr lang="en-US" dirty="0" smtClean="0"/>
              <a:t>: informational (e.g., "100 Continue")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2xx</a:t>
            </a:r>
            <a:r>
              <a:rPr lang="en-US" dirty="0" smtClean="0"/>
              <a:t>: successful (e.g., "200 OK", "201 Created")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3xx</a:t>
            </a:r>
            <a:r>
              <a:rPr lang="en-US" dirty="0" smtClean="0"/>
              <a:t>: redirection (e.g., "304 Not Modified", "301 Moved Permanently", "302 Found")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4xx</a:t>
            </a:r>
            <a:r>
              <a:rPr lang="en-US" dirty="0" smtClean="0"/>
              <a:t>: client error (e.g., "400 Bad Request", "404 Not Found",</a:t>
            </a:r>
            <a:br>
              <a:rPr lang="en-US" dirty="0" smtClean="0"/>
            </a:br>
            <a:r>
              <a:rPr lang="en-US" dirty="0" smtClean="0"/>
              <a:t>"401 Unauthorized", "409 Conflict")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5xx</a:t>
            </a:r>
            <a:r>
              <a:rPr lang="en-US" dirty="0" smtClean="0"/>
              <a:t>: server error (e.g., "500 Internal Server Error",</a:t>
            </a:r>
            <a:br>
              <a:rPr lang="en-US" dirty="0" smtClean="0"/>
            </a:br>
            <a:r>
              <a:rPr lang="en-US" dirty="0" smtClean="0"/>
              <a:t>"503 Service Unavailable")</a:t>
            </a:r>
            <a:endParaRPr lang="en-US" dirty="0"/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HTTP Response Codes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26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HTTP GET requesting a moved URL:</a:t>
            </a:r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The following HTTP response (301 Moved Permanently) tells the browser to request another URL: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Browser Redirection</a:t>
            </a:r>
            <a:endParaRPr lang="en-US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985836" y="1981200"/>
            <a:ext cx="10213976" cy="14957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/ HTTP/1.1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http://softuni.org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Gecko/20100115 Firefox/3.6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985836" y="5114988"/>
            <a:ext cx="10213976" cy="11449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HTTP/1.1 301 Moved Permanently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Location: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http://softuni.bg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3454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Content-Type</a:t>
            </a:r>
            <a:r>
              <a:rPr lang="en-US" dirty="0" smtClean="0"/>
              <a:t> response header the server specifies how the output should be processed</a:t>
            </a:r>
          </a:p>
          <a:p>
            <a:r>
              <a:rPr lang="en-US" dirty="0" smtClean="0"/>
              <a:t>Examples: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Content-Type and Disposition</a:t>
            </a:r>
            <a:endParaRPr lang="en-US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52649" y="3453363"/>
            <a:ext cx="10773992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text/html; charset=utf-8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654421" y="4248321"/>
            <a:ext cx="10773992" cy="7648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application/pdf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Content-Disposition: attachment</a:t>
            </a:r>
            <a:r>
              <a:rPr lang="en-US" sz="23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filename="Report-April-2010.pdf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6385388" y="2261901"/>
            <a:ext cx="4890624" cy="1029473"/>
          </a:xfrm>
          <a:prstGeom prst="wedgeRoundRectCallout">
            <a:avLst>
              <a:gd name="adj1" fmla="val -63804"/>
              <a:gd name="adj2" fmla="val 4812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UTF-8 encoded HTML page. Will be shown in the browser.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3275012" y="5257800"/>
            <a:ext cx="7086600" cy="1130774"/>
          </a:xfrm>
          <a:prstGeom prst="wedgeRoundRectCallout">
            <a:avLst>
              <a:gd name="adj1" fmla="val -58355"/>
              <a:gd name="adj2" fmla="val -5821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will download a PDF file named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Financial-Report-April-2010.pdf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025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777748" y="1358770"/>
            <a:ext cx="8367114" cy="986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Redirecting the Browser</a:t>
            </a:r>
            <a:endParaRPr lang="bg-BG" dirty="0" smtClean="0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963" y="2867399"/>
            <a:ext cx="4496684" cy="3372514"/>
          </a:xfrm>
          <a:prstGeom prst="roundRect">
            <a:avLst>
              <a:gd name="adj" fmla="val 3375"/>
            </a:avLst>
          </a:prstGeom>
        </p:spPr>
      </p:pic>
      <p:pic>
        <p:nvPicPr>
          <p:cNvPr id="1026" name="Picture 2" descr="http://brandthunder.com/wp/wp-content/uploads/2012/09/four-browser-icon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95382">
            <a:off x="1579941" y="3135621"/>
            <a:ext cx="3624137" cy="1879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digitalreadymarketing.com/wp-content/uploads/2014/05/redirect-30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9178" y="3293725"/>
            <a:ext cx="2430659" cy="1620440"/>
          </a:xfrm>
          <a:prstGeom prst="roundRect">
            <a:avLst>
              <a:gd name="adj" fmla="val 3375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0291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Vani" panose="020B0502040204020203" pitchFamily="34" charset="0"/>
              </a:rPr>
              <a:t>Done by using the HTTP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Location</a:t>
            </a:r>
            <a:r>
              <a:rPr lang="en-US" dirty="0">
                <a:cs typeface="Vani" panose="020B0502040204020203" pitchFamily="34" charset="0"/>
              </a:rPr>
              <a:t>" </a:t>
            </a:r>
            <a:r>
              <a:rPr lang="en-US" dirty="0" smtClean="0">
                <a:cs typeface="Vani" panose="020B0502040204020203" pitchFamily="34" charset="0"/>
              </a:rPr>
              <a:t>header</a:t>
            </a:r>
          </a:p>
          <a:p>
            <a:endParaRPr lang="en-US" dirty="0">
              <a:cs typeface="Vani" panose="020B0502040204020203" pitchFamily="34" charset="0"/>
            </a:endParaRPr>
          </a:p>
          <a:p>
            <a:endParaRPr lang="en-US" dirty="0" smtClean="0">
              <a:cs typeface="Vani" panose="020B0502040204020203" pitchFamily="34" charset="0"/>
            </a:endParaRPr>
          </a:p>
          <a:p>
            <a:r>
              <a:rPr lang="en-US" dirty="0" smtClean="0">
                <a:cs typeface="Vani" panose="020B0502040204020203" pitchFamily="34" charset="0"/>
              </a:rPr>
              <a:t>This sends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cs typeface="Vani" panose="020B0502040204020203" pitchFamily="34" charset="0"/>
                <a:hlinkClick r:id="rId2"/>
              </a:rPr>
              <a:t>HTTP 302 "Found"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cs typeface="Vani" panose="020B0502040204020203" pitchFamily="34" charset="0"/>
              </a:rPr>
              <a:t> </a:t>
            </a:r>
            <a:r>
              <a:rPr lang="en-US" dirty="0" smtClean="0">
                <a:cs typeface="Vani" panose="020B0502040204020203" pitchFamily="34" charset="0"/>
              </a:rPr>
              <a:t>in the HTTP response status code</a:t>
            </a:r>
          </a:p>
          <a:p>
            <a:pPr lvl="1"/>
            <a:r>
              <a:rPr lang="en-US" dirty="0" smtClean="0">
                <a:cs typeface="Vani" panose="020B0502040204020203" pitchFamily="34" charset="0"/>
              </a:rPr>
              <a:t>Tells the browser to open a new URL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Redirecting the Browser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13592" y="2168772"/>
            <a:ext cx="10591800" cy="54014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800" dirty="0"/>
              <a:t>header('Location: http://softuni.bg'); </a:t>
            </a:r>
          </a:p>
        </p:txBody>
      </p:sp>
    </p:spTree>
    <p:extLst>
      <p:ext uri="{BB962C8B-B14F-4D97-AF65-F5344CB8AC3E}">
        <p14:creationId xmlns:p14="http://schemas.microsoft.com/office/powerpoint/2010/main" val="20577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51740" y="4800600"/>
            <a:ext cx="8938472" cy="820600"/>
          </a:xfrm>
        </p:spPr>
        <p:txBody>
          <a:bodyPr/>
          <a:lstStyle/>
          <a:p>
            <a:r>
              <a:rPr lang="en-US" dirty="0" smtClean="0"/>
              <a:t>HTTP Compression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51740" y="5658840"/>
            <a:ext cx="8938472" cy="688256"/>
          </a:xfrm>
        </p:spPr>
        <p:txBody>
          <a:bodyPr/>
          <a:lstStyle/>
          <a:p>
            <a:r>
              <a:rPr lang="en-US" dirty="0" smtClean="0"/>
              <a:t>Using Deflate and GZIP with HTTP</a:t>
            </a:r>
            <a:endParaRPr lang="en-US" dirty="0"/>
          </a:p>
        </p:txBody>
      </p:sp>
      <p:pic>
        <p:nvPicPr>
          <p:cNvPr id="2050" name="Picture 2" descr="https://cdn3.iconfinder.com/data/icons/musthave/256/Archiv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644" y="1219200"/>
            <a:ext cx="33528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087" y="1505672"/>
            <a:ext cx="2007244" cy="2708465"/>
          </a:xfrm>
          <a:prstGeom prst="rect">
            <a:avLst/>
          </a:prstGeom>
        </p:spPr>
      </p:pic>
      <p:pic>
        <p:nvPicPr>
          <p:cNvPr id="2052" name="Picture 4" descr="http://www.webdevbydoing.com/wp-content/uploads/gzip-m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212" y="1509932"/>
            <a:ext cx="2057547" cy="2704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726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466946" name="Rectangle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The HTTP protocol is fundamental for WWW </a:t>
            </a:r>
            <a:endParaRPr lang="en-US" sz="3200" dirty="0" smtClean="0"/>
          </a:p>
          <a:p>
            <a:pPr>
              <a:lnSpc>
                <a:spcPct val="100000"/>
              </a:lnSpc>
            </a:pPr>
            <a:r>
              <a:rPr lang="en-US" sz="3200" dirty="0" smtClean="0"/>
              <a:t>WWW structural </a:t>
            </a:r>
            <a:r>
              <a:rPr lang="en-US" sz="3200" dirty="0"/>
              <a:t>components</a:t>
            </a: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Internet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/>
              <a:t>– provides data transfer channels over the TCP and </a:t>
            </a:r>
            <a:r>
              <a:rPr lang="en-US" sz="3000" dirty="0" smtClean="0"/>
              <a:t>HTTP</a:t>
            </a:r>
            <a:endParaRPr lang="en-US" sz="3000" dirty="0"/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Web servers</a:t>
            </a:r>
            <a:r>
              <a:rPr lang="en-US" sz="3000" dirty="0"/>
              <a:t> </a:t>
            </a:r>
            <a:r>
              <a:rPr lang="en-US" sz="3000" dirty="0" smtClean="0"/>
              <a:t>(Apache</a:t>
            </a:r>
            <a:r>
              <a:rPr lang="en-US" sz="3000" dirty="0"/>
              <a:t>, IIS, Tomcat, Nginx, GWS, etc</a:t>
            </a:r>
            <a:r>
              <a:rPr lang="en-US" sz="3000" dirty="0" smtClean="0"/>
              <a:t>.) – serve HTTP</a:t>
            </a:r>
            <a:endParaRPr lang="en-US" sz="3000" dirty="0"/>
          </a:p>
          <a:p>
            <a:pPr lvl="1">
              <a:lnSpc>
                <a:spcPct val="100000"/>
              </a:lnSpc>
            </a:pP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Clients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(Web browsers)</a:t>
            </a:r>
            <a:r>
              <a:rPr lang="en-US" sz="3000" dirty="0"/>
              <a:t> – </a:t>
            </a:r>
            <a:r>
              <a:rPr lang="en-US" sz="3000" dirty="0" smtClean="0"/>
              <a:t>download and display HTTP resources</a:t>
            </a:r>
            <a:endParaRPr lang="en-US" sz="3000" dirty="0"/>
          </a:p>
          <a:p>
            <a:pPr>
              <a:lnSpc>
                <a:spcPct val="100000"/>
              </a:lnSpc>
            </a:pPr>
            <a:r>
              <a:rPr lang="en-US" sz="3200" dirty="0" smtClean="0"/>
              <a:t>WWW semantic </a:t>
            </a:r>
            <a:r>
              <a:rPr lang="en-US" sz="3200" dirty="0"/>
              <a:t>components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Hyper Text Transfer Protocol 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US" sz="3000" dirty="0" smtClean="0"/>
              <a:t>) and other protocols</a:t>
            </a:r>
            <a:endParaRPr lang="en-US" sz="3000" dirty="0"/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Uniform </a:t>
            </a:r>
            <a:r>
              <a:rPr lang="en-US" sz="3000" dirty="0"/>
              <a:t>Resource Locator (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URL</a:t>
            </a:r>
            <a:r>
              <a:rPr lang="en-US" sz="3000" dirty="0" smtClean="0"/>
              <a:t>), Uniform </a:t>
            </a:r>
            <a:r>
              <a:rPr lang="en-US" sz="3000" dirty="0"/>
              <a:t>Resource Identifiers (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URI</a:t>
            </a:r>
            <a:r>
              <a:rPr lang="en-US" sz="30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Hyper Text Markup Language 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sz="3000" dirty="0" smtClean="0"/>
              <a:t>), Cascading Stylesheets (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CSS</a:t>
            </a:r>
            <a:r>
              <a:rPr lang="en-US" sz="3000" dirty="0" smtClean="0"/>
              <a:t>)</a:t>
            </a:r>
            <a:endParaRPr lang="en-US" sz="2800" dirty="0"/>
          </a:p>
        </p:txBody>
      </p:sp>
      <p:sp>
        <p:nvSpPr>
          <p:cNvPr id="46694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WWW Components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2802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Compression: How It Works?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012" y="1447800"/>
            <a:ext cx="9405436" cy="4821454"/>
          </a:xfrm>
          <a:prstGeom prst="roundRect">
            <a:avLst>
              <a:gd name="adj" fmla="val 1858"/>
            </a:avLst>
          </a:prstGeom>
        </p:spPr>
      </p:pic>
    </p:spTree>
    <p:extLst>
      <p:ext uri="{BB962C8B-B14F-4D97-AF65-F5344CB8AC3E}">
        <p14:creationId xmlns:p14="http://schemas.microsoft.com/office/powerpoint/2010/main" val="4268833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51740" y="4876800"/>
            <a:ext cx="8938472" cy="820600"/>
          </a:xfrm>
        </p:spPr>
        <p:txBody>
          <a:bodyPr/>
          <a:lstStyle/>
          <a:p>
            <a:r>
              <a:rPr lang="en-US" dirty="0" smtClean="0"/>
              <a:t>Caching HTTP Resources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51740" y="5754968"/>
            <a:ext cx="8938472" cy="688256"/>
          </a:xfrm>
        </p:spPr>
        <p:txBody>
          <a:bodyPr/>
          <a:lstStyle/>
          <a:p>
            <a:r>
              <a:rPr lang="en-US" dirty="0" smtClean="0"/>
              <a:t>Cache Control HTTP Headers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9140" y="914400"/>
            <a:ext cx="4823672" cy="3601502"/>
          </a:xfrm>
          <a:prstGeom prst="roundRect">
            <a:avLst>
              <a:gd name="adj" fmla="val 1983"/>
            </a:avLst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0276">
            <a:off x="1348116" y="1712983"/>
            <a:ext cx="1485415" cy="200433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3812" y="1503040"/>
            <a:ext cx="2429264" cy="2424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30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 cache control tags:</a:t>
            </a:r>
          </a:p>
          <a:p>
            <a:pPr lvl="1"/>
            <a:r>
              <a:rPr lang="en-US" dirty="0" smtClean="0"/>
              <a:t>Cache-Control (no-cache, max-age, public, private, …)</a:t>
            </a:r>
          </a:p>
          <a:p>
            <a:pPr lvl="1"/>
            <a:r>
              <a:rPr lang="en-US" dirty="0" err="1" smtClean="0"/>
              <a:t>ETag</a:t>
            </a:r>
            <a:r>
              <a:rPr lang="en-US" dirty="0" smtClean="0"/>
              <a:t>, Last-Modified</a:t>
            </a:r>
          </a:p>
          <a:p>
            <a:pPr lvl="1"/>
            <a:r>
              <a:rPr lang="en-US" dirty="0" smtClean="0"/>
              <a:t>Expires, Last-Modified</a:t>
            </a:r>
          </a:p>
          <a:p>
            <a:pPr lvl="1"/>
            <a:r>
              <a:rPr lang="en-US" dirty="0" smtClean="0"/>
              <a:t>If-Modified-Since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239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HTTP Protocol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808289"/>
          </a:xfrm>
        </p:spPr>
        <p:txBody>
          <a:bodyPr/>
          <a:lstStyle/>
          <a:p>
            <a:r>
              <a:rPr lang="en-US" dirty="0" smtClean="0">
                <a:hlinkClick r:id="rId19"/>
              </a:rPr>
              <a:t>https://softuni.bg/courses/web-development-basics/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17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54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 tooltip="Software University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8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26970"/>
            <a:ext cx="8938472" cy="820600"/>
          </a:xfrm>
        </p:spPr>
        <p:txBody>
          <a:bodyPr/>
          <a:lstStyle/>
          <a:p>
            <a:r>
              <a:rPr lang="en-US" dirty="0" smtClean="0"/>
              <a:t>The Structure of URLs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446212" y="5728938"/>
            <a:ext cx="8938472" cy="719034"/>
          </a:xfrm>
        </p:spPr>
        <p:txBody>
          <a:bodyPr/>
          <a:lstStyle/>
          <a:p>
            <a:r>
              <a:rPr lang="en-US" dirty="0" smtClean="0"/>
              <a:t>Uniform Resource Locator</a:t>
            </a:r>
            <a:endParaRPr lang="en-US" dirty="0"/>
          </a:p>
        </p:txBody>
      </p:sp>
      <p:pic>
        <p:nvPicPr>
          <p:cNvPr id="3074" name="Picture 2" descr="http://www.sqa.org.uk/e-learning/INetCon101CD/images/pic00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78884" y="962704"/>
            <a:ext cx="7673128" cy="3650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4634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470019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2510971"/>
            <a:ext cx="11804822" cy="4210505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3000" dirty="0" smtClean="0"/>
              <a:t>URL is </a:t>
            </a:r>
            <a:r>
              <a:rPr lang="en-US" sz="3000" dirty="0"/>
              <a:t>a formatted string, consisting of:</a:t>
            </a:r>
          </a:p>
          <a:p>
            <a:pPr lvl="1"/>
            <a:r>
              <a:rPr lang="en-US" sz="2800" dirty="0" smtClean="0"/>
              <a:t>Protocol </a:t>
            </a:r>
            <a:r>
              <a:rPr lang="en-US" sz="2800" dirty="0"/>
              <a:t>for communicating </a:t>
            </a:r>
            <a:r>
              <a:rPr lang="en-US" sz="2800" dirty="0" smtClean="0"/>
              <a:t>(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http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ftp</a:t>
            </a:r>
            <a:r>
              <a:rPr lang="en-US" sz="2800" dirty="0"/>
              <a:t>,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https</a:t>
            </a:r>
            <a:r>
              <a:rPr lang="en-US" sz="2800" dirty="0" smtClean="0"/>
              <a:t>...) – HTTP in most cases</a:t>
            </a:r>
            <a:endParaRPr lang="en-US" sz="2800" dirty="0"/>
          </a:p>
          <a:p>
            <a:pPr lvl="1"/>
            <a:r>
              <a:rPr lang="en-US" sz="2800" dirty="0" smtClean="0"/>
              <a:t>Host or </a:t>
            </a:r>
            <a:r>
              <a:rPr lang="en-US" sz="2800" dirty="0"/>
              <a:t>IP </a:t>
            </a:r>
            <a:r>
              <a:rPr lang="en-US" sz="2800" dirty="0" smtClean="0"/>
              <a:t>address (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www.softuni.bg</a:t>
            </a:r>
            <a:r>
              <a:rPr lang="en-US" sz="2800" dirty="0" smtClean="0"/>
              <a:t>,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gmail.com</a:t>
            </a:r>
            <a:r>
              <a:rPr lang="en-US" sz="2800" dirty="0" smtClean="0"/>
              <a:t>,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127.0.0.1</a:t>
            </a:r>
            <a:r>
              <a:rPr lang="en-US" sz="2800" dirty="0" smtClean="0"/>
              <a:t>,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web</a:t>
            </a:r>
            <a:r>
              <a:rPr lang="en-US" sz="2800" dirty="0" smtClean="0"/>
              <a:t>)</a:t>
            </a:r>
          </a:p>
          <a:p>
            <a:pPr lvl="1"/>
            <a:r>
              <a:rPr lang="en-US" sz="2800" dirty="0" smtClean="0"/>
              <a:t>Port (the default port is 80) – a number in range [0…65535]</a:t>
            </a:r>
          </a:p>
          <a:p>
            <a:pPr lvl="1"/>
            <a:r>
              <a:rPr lang="en-US" sz="2800" dirty="0" smtClean="0"/>
              <a:t>Path (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/forum</a:t>
            </a:r>
            <a:r>
              <a:rPr lang="en-US" sz="2800" dirty="0" smtClean="0"/>
              <a:t>,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</a:rPr>
              <a:t>/path/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index.php</a:t>
            </a:r>
            <a:r>
              <a:rPr lang="en-US" sz="2800" dirty="0" smtClean="0"/>
              <a:t>)</a:t>
            </a:r>
          </a:p>
          <a:p>
            <a:pPr lvl="1"/>
            <a:r>
              <a:rPr lang="en-US" sz="2800" dirty="0" smtClean="0"/>
              <a:t>Query string (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?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id=27&amp;lang=en</a:t>
            </a:r>
            <a:r>
              <a:rPr lang="en-US" sz="2800" dirty="0" smtClean="0"/>
              <a:t>)</a:t>
            </a:r>
          </a:p>
          <a:p>
            <a:pPr lvl="1"/>
            <a:r>
              <a:rPr lang="en-US" sz="2800" dirty="0" smtClean="0"/>
              <a:t>Fragment (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#lectures</a:t>
            </a:r>
            <a:r>
              <a:rPr lang="en-US" sz="2800" dirty="0" smtClean="0"/>
              <a:t>) – used on the client to navigate to some section</a:t>
            </a:r>
            <a:endParaRPr lang="en-US" sz="2800" dirty="0"/>
          </a:p>
        </p:txBody>
      </p:sp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Uniform Resource Locator</a:t>
            </a:r>
            <a:r>
              <a:rPr lang="en-US" sz="3600" dirty="0"/>
              <a:t> (URL)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836612" y="1216803"/>
            <a:ext cx="10491785" cy="1145397"/>
            <a:chOff x="708027" y="1750203"/>
            <a:chExt cx="10491785" cy="1145397"/>
          </a:xfrm>
        </p:grpSpPr>
        <p:sp>
          <p:nvSpPr>
            <p:cNvPr id="470020" name="Rectangle 4"/>
            <p:cNvSpPr>
              <a:spLocks noChangeArrowheads="1"/>
            </p:cNvSpPr>
            <p:nvPr/>
          </p:nvSpPr>
          <p:spPr bwMode="auto">
            <a:xfrm>
              <a:off x="833436" y="1750203"/>
              <a:ext cx="10366376" cy="46166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http</a:t>
              </a:r>
              <a:r>
                <a: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://mysite.com:8080/demo/index.php?id=27&amp;lang=en#lectures</a:t>
              </a:r>
              <a:endPara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" name="Right Brace 2"/>
            <p:cNvSpPr/>
            <p:nvPr/>
          </p:nvSpPr>
          <p:spPr>
            <a:xfrm rot="5400000">
              <a:off x="1158772" y="1975444"/>
              <a:ext cx="228600" cy="720519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708027" y="2526268"/>
              <a:ext cx="1129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800" dirty="0" smtClean="0"/>
                <a:t>Protocol</a:t>
              </a:r>
              <a:endParaRPr lang="en-GB" sz="1800" dirty="0"/>
            </a:p>
          </p:txBody>
        </p:sp>
        <p:sp>
          <p:nvSpPr>
            <p:cNvPr id="9" name="Right Brace 8"/>
            <p:cNvSpPr/>
            <p:nvPr/>
          </p:nvSpPr>
          <p:spPr>
            <a:xfrm rot="5400000">
              <a:off x="2855912" y="1497504"/>
              <a:ext cx="228600" cy="1676400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646100" y="2521095"/>
              <a:ext cx="6670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800" dirty="0" smtClean="0"/>
                <a:t>Host</a:t>
              </a:r>
              <a:endParaRPr lang="en-GB" sz="1800" dirty="0"/>
            </a:p>
          </p:txBody>
        </p:sp>
        <p:sp>
          <p:nvSpPr>
            <p:cNvPr id="11" name="Right Brace 10"/>
            <p:cNvSpPr/>
            <p:nvPr/>
          </p:nvSpPr>
          <p:spPr>
            <a:xfrm rot="5400000">
              <a:off x="4186109" y="2010396"/>
              <a:ext cx="228600" cy="650616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970338" y="2521094"/>
              <a:ext cx="6670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800" dirty="0" smtClean="0"/>
                <a:t>Port</a:t>
              </a:r>
              <a:endParaRPr lang="en-GB" sz="1800" dirty="0"/>
            </a:p>
          </p:txBody>
        </p:sp>
        <p:sp>
          <p:nvSpPr>
            <p:cNvPr id="13" name="Right Brace 12"/>
            <p:cNvSpPr/>
            <p:nvPr/>
          </p:nvSpPr>
          <p:spPr>
            <a:xfrm rot="5400000">
              <a:off x="5858666" y="1147461"/>
              <a:ext cx="228601" cy="2376489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646478" y="2521094"/>
              <a:ext cx="6670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800" dirty="0" smtClean="0"/>
                <a:t>Path</a:t>
              </a:r>
              <a:endParaRPr lang="en-GB" sz="1800" dirty="0"/>
            </a:p>
          </p:txBody>
        </p:sp>
        <p:sp>
          <p:nvSpPr>
            <p:cNvPr id="15" name="Right Brace 14"/>
            <p:cNvSpPr/>
            <p:nvPr/>
          </p:nvSpPr>
          <p:spPr>
            <a:xfrm rot="5400000">
              <a:off x="8304209" y="1230806"/>
              <a:ext cx="228603" cy="2209801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694612" y="2521094"/>
              <a:ext cx="14386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800" dirty="0" smtClean="0"/>
                <a:t>Query String</a:t>
              </a:r>
              <a:endParaRPr lang="en-GB" sz="1800" dirty="0"/>
            </a:p>
          </p:txBody>
        </p:sp>
        <p:sp>
          <p:nvSpPr>
            <p:cNvPr id="17" name="Right Brace 16"/>
            <p:cNvSpPr/>
            <p:nvPr/>
          </p:nvSpPr>
          <p:spPr>
            <a:xfrm rot="5400000">
              <a:off x="10247310" y="1649903"/>
              <a:ext cx="228601" cy="1371601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787197" y="2515117"/>
              <a:ext cx="11368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800" dirty="0" smtClean="0"/>
                <a:t>Fragment</a:t>
              </a:r>
              <a:endParaRPr lang="en-GB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3442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001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4935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URLs are encoded according RFC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1738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Safe URL characters: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[0-9a-zA-Z]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dirty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dirty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/>
              <a:t> 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All other characters are escaped </a:t>
            </a:r>
            <a:r>
              <a:rPr lang="en-US" dirty="0" smtClean="0"/>
              <a:t>by:</a:t>
            </a:r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Space is encoded </a:t>
            </a:r>
            <a:r>
              <a:rPr lang="en-US" dirty="0"/>
              <a:t>as </a:t>
            </a:r>
            <a:r>
              <a:rPr lang="en-US" dirty="0" smtClean="0"/>
              <a:t>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+</a:t>
            </a:r>
            <a:r>
              <a:rPr lang="en-US" dirty="0" smtClean="0"/>
              <a:t>" or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%20</a:t>
            </a:r>
            <a:r>
              <a:rPr lang="en-US" dirty="0" smtClean="0"/>
              <a:t>"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Example: 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URL-encoded string:</a:t>
            </a:r>
            <a:endParaRPr lang="bg-BG" dirty="0"/>
          </a:p>
        </p:txBody>
      </p:sp>
      <p:sp>
        <p:nvSpPr>
          <p:cNvPr id="493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URL Encoding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77432" y="3352800"/>
            <a:ext cx="8007804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%[character hex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code]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aphicFrame>
        <p:nvGraphicFramePr>
          <p:cNvPr id="7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0352122"/>
              </p:ext>
            </p:extLst>
          </p:nvPr>
        </p:nvGraphicFramePr>
        <p:xfrm>
          <a:off x="9357215" y="2786742"/>
          <a:ext cx="2241741" cy="359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5343"/>
                <a:gridCol w="1406398"/>
              </a:tblGrid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Char</a:t>
                      </a:r>
                      <a:endParaRPr lang="en-GB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URL</a:t>
                      </a:r>
                    </a:p>
                    <a:p>
                      <a:pPr algn="ctr"/>
                      <a:r>
                        <a:rPr lang="en-GB" sz="24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Encoding</a:t>
                      </a:r>
                      <a:endParaRPr lang="en-GB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space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%20</a:t>
                      </a:r>
                      <a:endParaRPr lang="en-GB" sz="20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bg-BG" sz="2000" dirty="0" smtClean="0"/>
                        <a:t>щ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%D1%89</a:t>
                      </a:r>
                      <a:endParaRPr lang="en-GB" sz="20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"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%22</a:t>
                      </a:r>
                      <a:endParaRPr lang="en-GB" sz="20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#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%23</a:t>
                      </a:r>
                      <a:endParaRPr lang="en-GB" sz="20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$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%24</a:t>
                      </a:r>
                      <a:endParaRPr lang="en-GB" sz="20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%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%25</a:t>
                      </a:r>
                      <a:endParaRPr lang="en-GB" sz="2000" dirty="0"/>
                    </a:p>
                  </a:txBody>
                  <a:tcPr/>
                </a:tc>
              </a:tr>
              <a:tr h="137108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&amp;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%26</a:t>
                      </a:r>
                      <a:endParaRPr lang="en-GB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496432" y="5929086"/>
            <a:ext cx="8382000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%D0%9D%D0%B0%D0%BA%D0%BE%D0%B2-%E7%88%B1-SoftUni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2477632" y="4666344"/>
            <a:ext cx="6436180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Наков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ja-JP" alt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爱</a:t>
            </a:r>
            <a:r>
              <a:rPr lang="en-US" altLang="ja-JP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712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Some valid URLs: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 smtClean="0"/>
              <a:t>Some invalid URLs: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 and Invalid URLs – Examples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13831" y="1979271"/>
            <a:ext cx="10790781" cy="7648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</a:t>
            </a:r>
            <a:r>
              <a:rPr lang="en-US" sz="23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www.google.bg/search?sourceid=navclient&amp;ie=UTF-8&amp;rlz=1T4GGLL_enBG369BG369&amp;q=http+get+vs+post</a:t>
            </a:r>
            <a:endParaRPr lang="en-US" sz="23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13831" y="3046071"/>
            <a:ext cx="10790781" cy="7648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http://bg.wikipedia.org/wiki/%D0%A1%D0%BE%D1%84%D1%82%D1%83%D0%B5%D1%80%D0%BD%D0%B0_%D0%B0%D0%BA%D0%B0%D0%B4%D0%B5%D0%BC%D0%B8%D1%8F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13831" y="4833630"/>
            <a:ext cx="10790781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http://www.google.bg/search?&amp;q=C# .NET 4.0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3831" y="5715000"/>
            <a:ext cx="10790781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http://www.google.bg/search?&amp;q=</a:t>
            </a:r>
            <a:r>
              <a:rPr lang="bg-BG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бира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6704012" y="3887002"/>
            <a:ext cx="3200400" cy="870522"/>
          </a:xfrm>
          <a:prstGeom prst="wedgeRoundRectCallout">
            <a:avLst>
              <a:gd name="adj1" fmla="val -65548"/>
              <a:gd name="adj2" fmla="val 6390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Should be</a:t>
            </a: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:</a:t>
            </a:r>
            <a:b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</a:b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q=C%23+.NET+4.0</a:t>
            </a: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7416077" y="5473079"/>
            <a:ext cx="3478935" cy="1065607"/>
          </a:xfrm>
          <a:prstGeom prst="wedgeRoundRectCallout">
            <a:avLst>
              <a:gd name="adj1" fmla="val -64951"/>
              <a:gd name="adj2" fmla="val -547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Should be</a:t>
            </a: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q=%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D0%B1 %D0%B8%D1%80%D0%B0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2891</Words>
  <Application>Microsoft Office PowerPoint</Application>
  <PresentationFormat>Custom</PresentationFormat>
  <Paragraphs>546</Paragraphs>
  <Slides>55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4" baseType="lpstr">
      <vt:lpstr>MS Gothic</vt:lpstr>
      <vt:lpstr>Arial</vt:lpstr>
      <vt:lpstr>Arial Black</vt:lpstr>
      <vt:lpstr>Calibri</vt:lpstr>
      <vt:lpstr>Consolas</vt:lpstr>
      <vt:lpstr>Vani</vt:lpstr>
      <vt:lpstr>Wingdings</vt:lpstr>
      <vt:lpstr>Wingdings 2</vt:lpstr>
      <vt:lpstr>SoftUni 16x9</vt:lpstr>
      <vt:lpstr>The HTTP Protocol</vt:lpstr>
      <vt:lpstr>Table of Contents</vt:lpstr>
      <vt:lpstr>World Wide Web</vt:lpstr>
      <vt:lpstr>What is World Wide Web (WWW)?</vt:lpstr>
      <vt:lpstr>WWW Components</vt:lpstr>
      <vt:lpstr>The Structure of URLs</vt:lpstr>
      <vt:lpstr>Uniform Resource Locator (URL)</vt:lpstr>
      <vt:lpstr>URL Encoding</vt:lpstr>
      <vt:lpstr>Valid and Invalid URLs – Examples</vt:lpstr>
      <vt:lpstr>URL Encoding / Decoding in PHP</vt:lpstr>
      <vt:lpstr>MIME and Media Types</vt:lpstr>
      <vt:lpstr>What is MIME?</vt:lpstr>
      <vt:lpstr>Common MIME Media Types</vt:lpstr>
      <vt:lpstr>How Browsers Open a Web Page?</vt:lpstr>
      <vt:lpstr>Opening a Web Page: Step by Step</vt:lpstr>
      <vt:lpstr>Opening a Web Page through the Console with Telnet</vt:lpstr>
      <vt:lpstr>HTML Forms and HTTP</vt:lpstr>
      <vt:lpstr>The URL Query String</vt:lpstr>
      <vt:lpstr>Query String in PHP</vt:lpstr>
      <vt:lpstr>GET Request Method</vt:lpstr>
      <vt:lpstr>GET Request Method – Example</vt:lpstr>
      <vt:lpstr>POST Request Method</vt:lpstr>
      <vt:lpstr>POST Request Method – Example</vt:lpstr>
      <vt:lpstr>HTML Forms: GET vs. POST</vt:lpstr>
      <vt:lpstr>Form Encryption Type</vt:lpstr>
      <vt:lpstr>URL Encoded Form Data – Example</vt:lpstr>
      <vt:lpstr>Multi-Part Form Data: Sample Form</vt:lpstr>
      <vt:lpstr>Multi-Part Form Data: Sample POST Request</vt:lpstr>
      <vt:lpstr>Form URL Encoded vs. Multipart Form Data</vt:lpstr>
      <vt:lpstr>The HTTP Protocol</vt:lpstr>
      <vt:lpstr>HTTP</vt:lpstr>
      <vt:lpstr>HTTP: Request-Response Protocol</vt:lpstr>
      <vt:lpstr>HTTP Conversation: Example</vt:lpstr>
      <vt:lpstr>HTTP Request Methods</vt:lpstr>
      <vt:lpstr>HTTP Request Message</vt:lpstr>
      <vt:lpstr>HTTP Request Message</vt:lpstr>
      <vt:lpstr>HTTP GET Request – Example</vt:lpstr>
      <vt:lpstr>HTTP POST Request – Example</vt:lpstr>
      <vt:lpstr>Conditional HTTP GET – Example</vt:lpstr>
      <vt:lpstr>HTTP Response Message</vt:lpstr>
      <vt:lpstr>HTTP Response Message</vt:lpstr>
      <vt:lpstr>HTTP Response – Example</vt:lpstr>
      <vt:lpstr>HTTP Response – Example</vt:lpstr>
      <vt:lpstr>HTTP Response Codes</vt:lpstr>
      <vt:lpstr>Browser Redirection</vt:lpstr>
      <vt:lpstr>Content-Type and Disposition</vt:lpstr>
      <vt:lpstr>Redirecting the Browser</vt:lpstr>
      <vt:lpstr>Redirecting the Browser</vt:lpstr>
      <vt:lpstr>HTTP Compression</vt:lpstr>
      <vt:lpstr>HTTP Compression: How It Works?</vt:lpstr>
      <vt:lpstr>Caching HTTP Resources</vt:lpstr>
      <vt:lpstr>HTTP Caching</vt:lpstr>
      <vt:lpstr>The HTTP Protocol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 Protocol</dc:title>
  <dc:subject>Software Development Course</dc:subject>
  <dc:creator/>
  <cp:keywords>HTTP, Web Development, PHP, programming, 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2015-04-21T09:02:05Z</dcterms:modified>
  <cp:category>HTTP, Web Development, PHP, programming, SoftUni, Software University, programming, software development, software engineering, course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